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327" r:id="rId2"/>
    <p:sldId id="328" r:id="rId3"/>
    <p:sldId id="338" r:id="rId4"/>
    <p:sldId id="339" r:id="rId5"/>
    <p:sldId id="329" r:id="rId6"/>
    <p:sldId id="330" r:id="rId7"/>
    <p:sldId id="331" r:id="rId8"/>
    <p:sldId id="332" r:id="rId9"/>
    <p:sldId id="333" r:id="rId10"/>
    <p:sldId id="334" r:id="rId11"/>
    <p:sldId id="341" r:id="rId12"/>
    <p:sldId id="256" r:id="rId13"/>
    <p:sldId id="262" r:id="rId14"/>
    <p:sldId id="316" r:id="rId15"/>
    <p:sldId id="273" r:id="rId16"/>
    <p:sldId id="275" r:id="rId17"/>
    <p:sldId id="276" r:id="rId18"/>
    <p:sldId id="277" r:id="rId19"/>
    <p:sldId id="278" r:id="rId20"/>
    <p:sldId id="280" r:id="rId21"/>
    <p:sldId id="281" r:id="rId22"/>
    <p:sldId id="282" r:id="rId23"/>
    <p:sldId id="285" r:id="rId24"/>
    <p:sldId id="286" r:id="rId25"/>
    <p:sldId id="287" r:id="rId26"/>
    <p:sldId id="283" r:id="rId27"/>
    <p:sldId id="284" r:id="rId28"/>
    <p:sldId id="288" r:id="rId29"/>
    <p:sldId id="290" r:id="rId30"/>
    <p:sldId id="292" r:id="rId31"/>
    <p:sldId id="293" r:id="rId32"/>
    <p:sldId id="294" r:id="rId33"/>
    <p:sldId id="295" r:id="rId34"/>
    <p:sldId id="296" r:id="rId35"/>
    <p:sldId id="297" r:id="rId36"/>
    <p:sldId id="325" r:id="rId37"/>
    <p:sldId id="298" r:id="rId38"/>
    <p:sldId id="299" r:id="rId39"/>
    <p:sldId id="300" r:id="rId40"/>
    <p:sldId id="302" r:id="rId41"/>
    <p:sldId id="304" r:id="rId42"/>
    <p:sldId id="305" r:id="rId43"/>
    <p:sldId id="335" r:id="rId44"/>
    <p:sldId id="340" r:id="rId45"/>
    <p:sldId id="336" r:id="rId46"/>
  </p:sldIdLst>
  <p:sldSz cx="9144000" cy="6858000" type="screen4x3"/>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9" autoAdjust="0"/>
    <p:restoredTop sz="94753" autoAdjust="0"/>
  </p:normalViewPr>
  <p:slideViewPr>
    <p:cSldViewPr>
      <p:cViewPr varScale="1">
        <p:scale>
          <a:sx n="108" d="100"/>
          <a:sy n="108" d="100"/>
        </p:scale>
        <p:origin x="13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639683-B3CD-D34A-8B78-30EA29232CEE}" type="datetimeFigureOut">
              <a:rPr lang="en-US" smtClean="0"/>
              <a:t>8/16/2021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51B66F-F79B-E94E-9B85-46171C0C1C11}" type="slidenum">
              <a:rPr lang="en-US" smtClean="0"/>
              <a:t>‹#›</a:t>
            </a:fld>
            <a:endParaRPr lang="en-US"/>
          </a:p>
        </p:txBody>
      </p:sp>
    </p:spTree>
    <p:extLst>
      <p:ext uri="{BB962C8B-B14F-4D97-AF65-F5344CB8AC3E}">
        <p14:creationId xmlns:p14="http://schemas.microsoft.com/office/powerpoint/2010/main" val="1358326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69F4B1-56E7-4D66-9B48-48DB758B6FF9}" type="datetimeFigureOut">
              <a:rPr lang="en-US" smtClean="0"/>
              <a:pPr/>
              <a:t>8/16/2021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D92EB5-EDF7-4B4F-B70E-8AE1B99C9610}" type="slidenum">
              <a:rPr lang="en-US" smtClean="0"/>
              <a:pPr/>
              <a:t>‹#›</a:t>
            </a:fld>
            <a:endParaRPr lang="en-US"/>
          </a:p>
        </p:txBody>
      </p:sp>
    </p:spTree>
    <p:extLst>
      <p:ext uri="{BB962C8B-B14F-4D97-AF65-F5344CB8AC3E}">
        <p14:creationId xmlns:p14="http://schemas.microsoft.com/office/powerpoint/2010/main" val="733526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13</a:t>
            </a:fld>
            <a:endParaRPr lang="en-US"/>
          </a:p>
        </p:txBody>
      </p:sp>
    </p:spTree>
    <p:extLst>
      <p:ext uri="{BB962C8B-B14F-4D97-AF65-F5344CB8AC3E}">
        <p14:creationId xmlns:p14="http://schemas.microsoft.com/office/powerpoint/2010/main" val="147888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23</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24</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25</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26</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27</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28</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30</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31</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32</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33</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14</a:t>
            </a:fld>
            <a:endParaRPr lang="en-US"/>
          </a:p>
        </p:txBody>
      </p:sp>
    </p:spTree>
    <p:extLst>
      <p:ext uri="{BB962C8B-B14F-4D97-AF65-F5344CB8AC3E}">
        <p14:creationId xmlns:p14="http://schemas.microsoft.com/office/powerpoint/2010/main" val="147888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34</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35</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36</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37</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38</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39</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41</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42</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16</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17</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18</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19</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20</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21</a:t>
            </a:fld>
            <a:endParaRPr lang="en-US"/>
          </a:p>
        </p:txBody>
      </p:sp>
    </p:spTree>
    <p:extLst>
      <p:ext uri="{BB962C8B-B14F-4D97-AF65-F5344CB8AC3E}">
        <p14:creationId xmlns:p14="http://schemas.microsoft.com/office/powerpoint/2010/main" val="177178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D92EB5-EDF7-4B4F-B70E-8AE1B99C9610}" type="slidenum">
              <a:rPr lang="en-US" smtClean="0"/>
              <a:pPr/>
              <a:t>22</a:t>
            </a:fld>
            <a:endParaRPr lang="en-US"/>
          </a:p>
        </p:txBody>
      </p:sp>
    </p:spTree>
    <p:extLst>
      <p:ext uri="{BB962C8B-B14F-4D97-AF65-F5344CB8AC3E}">
        <p14:creationId xmlns:p14="http://schemas.microsoft.com/office/powerpoint/2010/main" val="1771781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482C9A4-6399-40C0-91F7-9E7186C5BA31}" type="datetimeFigureOut">
              <a:rPr lang="en-US" smtClean="0"/>
              <a:pPr/>
              <a:t>8/16/2021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F55D1829-39CB-4162-9854-AA868D2B2F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82C9A4-6399-40C0-91F7-9E7186C5BA31}" type="datetimeFigureOut">
              <a:rPr lang="en-US" smtClean="0"/>
              <a:pPr/>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1829-39CB-4162-9854-AA868D2B2F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82C9A4-6399-40C0-91F7-9E7186C5BA31}" type="datetimeFigureOut">
              <a:rPr lang="en-US" smtClean="0"/>
              <a:pPr/>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1829-39CB-4162-9854-AA868D2B2F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82C9A4-6399-40C0-91F7-9E7186C5BA31}" type="datetimeFigureOut">
              <a:rPr lang="en-US" smtClean="0"/>
              <a:pPr/>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1829-39CB-4162-9854-AA868D2B2FFC}" type="slidenum">
              <a:rPr lang="en-US" smtClean="0"/>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482C9A4-6399-40C0-91F7-9E7186C5BA31}" type="datetimeFigureOut">
              <a:rPr lang="en-US" smtClean="0"/>
              <a:pPr/>
              <a:t>8/16/2021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1829-39CB-4162-9854-AA868D2B2FFC}"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482C9A4-6399-40C0-91F7-9E7186C5BA31}" type="datetimeFigureOut">
              <a:rPr lang="en-US" smtClean="0"/>
              <a:pPr/>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1829-39CB-4162-9854-AA868D2B2FFC}" type="slidenum">
              <a:rPr lang="en-US" smtClean="0"/>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482C9A4-6399-40C0-91F7-9E7186C5BA31}" type="datetimeFigureOut">
              <a:rPr lang="en-US" smtClean="0"/>
              <a:pPr/>
              <a:t>8/16/2021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1829-39CB-4162-9854-AA868D2B2F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482C9A4-6399-40C0-91F7-9E7186C5BA31}" type="datetimeFigureOut">
              <a:rPr lang="en-US" smtClean="0"/>
              <a:pPr/>
              <a:t>8/16/2021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1829-39CB-4162-9854-AA868D2B2FFC}" type="slidenum">
              <a:rPr lang="en-US" smtClean="0"/>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2C9A4-6399-40C0-91F7-9E7186C5BA31}" type="datetimeFigureOut">
              <a:rPr lang="en-US" smtClean="0"/>
              <a:pPr/>
              <a:t>8/16/2021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1829-39CB-4162-9854-AA868D2B2F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9482C9A4-6399-40C0-91F7-9E7186C5BA31}" type="datetimeFigureOut">
              <a:rPr lang="en-US" smtClean="0"/>
              <a:pPr/>
              <a:t>8/16/2021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1829-39CB-4162-9854-AA868D2B2F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482C9A4-6399-40C0-91F7-9E7186C5BA31}" type="datetimeFigureOut">
              <a:rPr lang="en-US" smtClean="0"/>
              <a:pPr/>
              <a:t>8/16/2021</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F55D1829-39CB-4162-9854-AA868D2B2FFC}"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482C9A4-6399-40C0-91F7-9E7186C5BA31}" type="datetimeFigureOut">
              <a:rPr lang="en-US" smtClean="0"/>
              <a:pPr/>
              <a:t>8/16/2021</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F55D1829-39CB-4162-9854-AA868D2B2F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notesSlide" Target="../notesSlides/notesSlide1.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8.jpe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8.jpe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9.xml"/><Relationship Id="rId6" Type="http://schemas.openxmlformats.org/officeDocument/2006/relationships/image" Target="../media/image8.jpe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10.xml"/><Relationship Id="rId6" Type="http://schemas.openxmlformats.org/officeDocument/2006/relationships/image" Target="../media/image8.jpe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7" Type="http://schemas.openxmlformats.org/officeDocument/2006/relationships/image" Target="../media/image3.png"/><Relationship Id="rId2" Type="http://schemas.microsoft.com/office/2007/relationships/media" Target="../media/media21.m4a"/><Relationship Id="rId1" Type="http://schemas.openxmlformats.org/officeDocument/2006/relationships/tags" Target="../tags/tag11.xml"/><Relationship Id="rId6" Type="http://schemas.openxmlformats.org/officeDocument/2006/relationships/image" Target="../media/image8.jpe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tags" Target="../tags/tag12.xml"/><Relationship Id="rId6" Type="http://schemas.openxmlformats.org/officeDocument/2006/relationships/image" Target="../media/image8.jpe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3.png"/><Relationship Id="rId2" Type="http://schemas.microsoft.com/office/2007/relationships/media" Target="../media/media23.m4a"/><Relationship Id="rId1" Type="http://schemas.openxmlformats.org/officeDocument/2006/relationships/tags" Target="../tags/tag13.xml"/><Relationship Id="rId6" Type="http://schemas.openxmlformats.org/officeDocument/2006/relationships/image" Target="../media/image8.jpeg"/><Relationship Id="rId5" Type="http://schemas.openxmlformats.org/officeDocument/2006/relationships/notesSlide" Target="../notesSlides/notesSlide10.xml"/><Relationship Id="rId4"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14.xml"/><Relationship Id="rId6" Type="http://schemas.openxmlformats.org/officeDocument/2006/relationships/image" Target="../media/image8.jpe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3.png"/><Relationship Id="rId2" Type="http://schemas.microsoft.com/office/2007/relationships/media" Target="../media/media25.m4a"/><Relationship Id="rId1" Type="http://schemas.openxmlformats.org/officeDocument/2006/relationships/tags" Target="../tags/tag15.xml"/><Relationship Id="rId6" Type="http://schemas.openxmlformats.org/officeDocument/2006/relationships/image" Target="../media/image8.jpe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7" Type="http://schemas.openxmlformats.org/officeDocument/2006/relationships/image" Target="../media/image3.png"/><Relationship Id="rId2" Type="http://schemas.microsoft.com/office/2007/relationships/media" Target="../media/media26.m4a"/><Relationship Id="rId1" Type="http://schemas.openxmlformats.org/officeDocument/2006/relationships/tags" Target="../tags/tag16.xml"/><Relationship Id="rId6" Type="http://schemas.openxmlformats.org/officeDocument/2006/relationships/image" Target="../media/image8.jpe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3.png"/><Relationship Id="rId2" Type="http://schemas.microsoft.com/office/2007/relationships/media" Target="../media/media27.m4a"/><Relationship Id="rId1" Type="http://schemas.openxmlformats.org/officeDocument/2006/relationships/tags" Target="../tags/tag17.xml"/><Relationship Id="rId6" Type="http://schemas.openxmlformats.org/officeDocument/2006/relationships/image" Target="../media/image8.jpe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8.m4a"/><Relationship Id="rId7" Type="http://schemas.openxmlformats.org/officeDocument/2006/relationships/image" Target="../media/image8.jpeg"/><Relationship Id="rId2" Type="http://schemas.microsoft.com/office/2007/relationships/media" Target="../media/media28.m4a"/><Relationship Id="rId1" Type="http://schemas.openxmlformats.org/officeDocument/2006/relationships/tags" Target="../tags/tag18.xml"/><Relationship Id="rId6" Type="http://schemas.openxmlformats.org/officeDocument/2006/relationships/hyperlink" Target="http://www.ohsaa.org" TargetMode="External"/><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3.png"/><Relationship Id="rId2" Type="http://schemas.microsoft.com/office/2007/relationships/media" Target="../media/media29.m4a"/><Relationship Id="rId1" Type="http://schemas.openxmlformats.org/officeDocument/2006/relationships/tags" Target="../tags/tag19.xml"/><Relationship Id="rId6" Type="http://schemas.openxmlformats.org/officeDocument/2006/relationships/image" Target="../media/image11.jpe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3.png"/><Relationship Id="rId2" Type="http://schemas.microsoft.com/office/2007/relationships/media" Target="../media/media30.m4a"/><Relationship Id="rId1" Type="http://schemas.openxmlformats.org/officeDocument/2006/relationships/tags" Target="../tags/tag20.xml"/><Relationship Id="rId6" Type="http://schemas.openxmlformats.org/officeDocument/2006/relationships/image" Target="../media/image8.jpe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3.png"/><Relationship Id="rId2" Type="http://schemas.microsoft.com/office/2007/relationships/media" Target="../media/media31.m4a"/><Relationship Id="rId1" Type="http://schemas.openxmlformats.org/officeDocument/2006/relationships/tags" Target="../tags/tag21.xml"/><Relationship Id="rId6" Type="http://schemas.openxmlformats.org/officeDocument/2006/relationships/image" Target="../media/image8.jpeg"/><Relationship Id="rId5" Type="http://schemas.openxmlformats.org/officeDocument/2006/relationships/notesSlide" Target="../notesSlides/notesSlide17.xml"/><Relationship Id="rId4"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3.png"/><Relationship Id="rId2" Type="http://schemas.microsoft.com/office/2007/relationships/media" Target="../media/media32.m4a"/><Relationship Id="rId1" Type="http://schemas.openxmlformats.org/officeDocument/2006/relationships/tags" Target="../tags/tag22.xml"/><Relationship Id="rId6" Type="http://schemas.openxmlformats.org/officeDocument/2006/relationships/image" Target="../media/image8.jpeg"/><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7" Type="http://schemas.openxmlformats.org/officeDocument/2006/relationships/image" Target="../media/image3.png"/><Relationship Id="rId2" Type="http://schemas.microsoft.com/office/2007/relationships/media" Target="../media/media33.m4a"/><Relationship Id="rId1" Type="http://schemas.openxmlformats.org/officeDocument/2006/relationships/tags" Target="../tags/tag23.xml"/><Relationship Id="rId6" Type="http://schemas.openxmlformats.org/officeDocument/2006/relationships/image" Target="../media/image8.jpe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4.m4a"/><Relationship Id="rId7" Type="http://schemas.openxmlformats.org/officeDocument/2006/relationships/image" Target="../media/image8.jpeg"/><Relationship Id="rId2" Type="http://schemas.microsoft.com/office/2007/relationships/media" Target="../media/media34.m4a"/><Relationship Id="rId1" Type="http://schemas.openxmlformats.org/officeDocument/2006/relationships/tags" Target="../tags/tag24.xml"/><Relationship Id="rId6" Type="http://schemas.openxmlformats.org/officeDocument/2006/relationships/hyperlink" Target="http://www.nfhslearn.com" TargetMode="External"/><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7" Type="http://schemas.openxmlformats.org/officeDocument/2006/relationships/image" Target="../media/image3.png"/><Relationship Id="rId2" Type="http://schemas.microsoft.com/office/2007/relationships/media" Target="../media/media35.m4a"/><Relationship Id="rId1" Type="http://schemas.openxmlformats.org/officeDocument/2006/relationships/tags" Target="../tags/tag25.xml"/><Relationship Id="rId6" Type="http://schemas.openxmlformats.org/officeDocument/2006/relationships/image" Target="../media/image8.jpeg"/><Relationship Id="rId5" Type="http://schemas.openxmlformats.org/officeDocument/2006/relationships/notesSlide" Target="../notesSlides/notesSlide21.xml"/><Relationship Id="rId4"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7" Type="http://schemas.openxmlformats.org/officeDocument/2006/relationships/image" Target="../media/image3.png"/><Relationship Id="rId2" Type="http://schemas.microsoft.com/office/2007/relationships/media" Target="../media/media36.m4a"/><Relationship Id="rId1" Type="http://schemas.openxmlformats.org/officeDocument/2006/relationships/tags" Target="../tags/tag26.xml"/><Relationship Id="rId6" Type="http://schemas.openxmlformats.org/officeDocument/2006/relationships/image" Target="../media/image8.jpe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3.png"/><Relationship Id="rId2" Type="http://schemas.microsoft.com/office/2007/relationships/media" Target="../media/media37.m4a"/><Relationship Id="rId1" Type="http://schemas.openxmlformats.org/officeDocument/2006/relationships/tags" Target="../tags/tag27.xml"/><Relationship Id="rId6" Type="http://schemas.openxmlformats.org/officeDocument/2006/relationships/image" Target="../media/image8.jpeg"/><Relationship Id="rId5" Type="http://schemas.openxmlformats.org/officeDocument/2006/relationships/notesSlide" Target="../notesSlides/notesSlide23.xml"/><Relationship Id="rId4"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7" Type="http://schemas.openxmlformats.org/officeDocument/2006/relationships/image" Target="../media/image3.png"/><Relationship Id="rId2" Type="http://schemas.microsoft.com/office/2007/relationships/media" Target="../media/media38.m4a"/><Relationship Id="rId1" Type="http://schemas.openxmlformats.org/officeDocument/2006/relationships/tags" Target="../tags/tag28.xml"/><Relationship Id="rId6" Type="http://schemas.openxmlformats.org/officeDocument/2006/relationships/image" Target="../media/image8.jpe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7" Type="http://schemas.openxmlformats.org/officeDocument/2006/relationships/image" Target="../media/image3.png"/><Relationship Id="rId2" Type="http://schemas.microsoft.com/office/2007/relationships/media" Target="../media/media39.m4a"/><Relationship Id="rId1" Type="http://schemas.openxmlformats.org/officeDocument/2006/relationships/tags" Target="../tags/tag29.xml"/><Relationship Id="rId6" Type="http://schemas.openxmlformats.org/officeDocument/2006/relationships/image" Target="../media/image8.jpeg"/><Relationship Id="rId5" Type="http://schemas.openxmlformats.org/officeDocument/2006/relationships/notesSlide" Target="../notesSlides/notesSlide25.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audio" Target="../media/media40.m4a"/><Relationship Id="rId7" Type="http://schemas.openxmlformats.org/officeDocument/2006/relationships/image" Target="../media/image3.png"/><Relationship Id="rId2" Type="http://schemas.microsoft.com/office/2007/relationships/media" Target="../media/media40.m4a"/><Relationship Id="rId1" Type="http://schemas.openxmlformats.org/officeDocument/2006/relationships/tags" Target="../tags/tag30.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7" Type="http://schemas.openxmlformats.org/officeDocument/2006/relationships/image" Target="../media/image3.png"/><Relationship Id="rId2" Type="http://schemas.microsoft.com/office/2007/relationships/media" Target="../media/media41.m4a"/><Relationship Id="rId1" Type="http://schemas.openxmlformats.org/officeDocument/2006/relationships/tags" Target="../tags/tag31.xml"/><Relationship Id="rId6" Type="http://schemas.openxmlformats.org/officeDocument/2006/relationships/image" Target="../media/image8.jpeg"/><Relationship Id="rId5" Type="http://schemas.openxmlformats.org/officeDocument/2006/relationships/notesSlide" Target="../notesSlides/notesSlide26.xml"/><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audio" Target="../media/media42.m4a"/><Relationship Id="rId7" Type="http://schemas.openxmlformats.org/officeDocument/2006/relationships/image" Target="../media/image3.png"/><Relationship Id="rId2" Type="http://schemas.microsoft.com/office/2007/relationships/media" Target="../media/media42.m4a"/><Relationship Id="rId1" Type="http://schemas.openxmlformats.org/officeDocument/2006/relationships/tags" Target="../tags/tag32.xml"/><Relationship Id="rId6" Type="http://schemas.openxmlformats.org/officeDocument/2006/relationships/image" Target="../media/image8.jpeg"/><Relationship Id="rId5" Type="http://schemas.openxmlformats.org/officeDocument/2006/relationships/notesSlide" Target="../notesSlides/notesSlide27.xml"/><Relationship Id="rId4"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hyperlink" Target="https://youtu.be/s-YfCWQPeqw"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hyperlink" Target="mailto:Jerod.Jodrey@elsd.us"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Welcome to Eastern HS and MS OHSAA Preseason Sports Meeting</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09081" y="1981200"/>
            <a:ext cx="3962400" cy="39624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05862526"/>
      </p:ext>
    </p:extLst>
  </p:cSld>
  <p:clrMapOvr>
    <a:masterClrMapping/>
  </p:clrMapOvr>
  <mc:AlternateContent xmlns:mc="http://schemas.openxmlformats.org/markup-compatibility/2006" xmlns:p14="http://schemas.microsoft.com/office/powerpoint/2010/main">
    <mc:Choice Requires="p14">
      <p:transition spd="slow" p14:dur="2000" advTm="18343"/>
    </mc:Choice>
    <mc:Fallback xmlns="">
      <p:transition spd="slow" advTm="18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Any parent/player issue that arises from a game must not be addressed with the coach until 24 hours after the contest.</a:t>
            </a:r>
          </a:p>
          <a:p>
            <a:r>
              <a:rPr lang="en-US" dirty="0"/>
              <a:t>Schedule a meeting with the coach to discuss. 	“Emergencies are the exception”</a:t>
            </a:r>
          </a:p>
          <a:p>
            <a:pPr marL="109728" indent="0">
              <a:buNone/>
            </a:pPr>
            <a:r>
              <a:rPr lang="en-US" u="sng" dirty="0"/>
              <a:t>Chain of Commands</a:t>
            </a:r>
            <a:r>
              <a:rPr lang="en-US" dirty="0"/>
              <a:t>:</a:t>
            </a:r>
          </a:p>
          <a:p>
            <a:r>
              <a:rPr lang="en-US" sz="2400" dirty="0"/>
              <a:t>Coach	  AD          Principal          Superintendent</a:t>
            </a:r>
          </a:p>
          <a:p>
            <a:endParaRPr lang="en-US" dirty="0"/>
          </a:p>
          <a:p>
            <a:r>
              <a:rPr lang="en-US" dirty="0"/>
              <a:t>Always follow the Chain of Commands</a:t>
            </a:r>
          </a:p>
        </p:txBody>
      </p:sp>
      <p:sp>
        <p:nvSpPr>
          <p:cNvPr id="3" name="Title 2"/>
          <p:cNvSpPr>
            <a:spLocks noGrp="1"/>
          </p:cNvSpPr>
          <p:nvPr>
            <p:ph type="title"/>
          </p:nvPr>
        </p:nvSpPr>
        <p:spPr/>
        <p:txBody>
          <a:bodyPr>
            <a:normAutofit fontScale="90000"/>
          </a:bodyPr>
          <a:lstStyle/>
          <a:p>
            <a:r>
              <a:rPr lang="en-US" dirty="0"/>
              <a:t>24 hour Rule and Chain of Commands	Review	</a:t>
            </a:r>
          </a:p>
        </p:txBody>
      </p:sp>
      <p:cxnSp>
        <p:nvCxnSpPr>
          <p:cNvPr id="5" name="Straight Arrow Connector 4"/>
          <p:cNvCxnSpPr/>
          <p:nvPr/>
        </p:nvCxnSpPr>
        <p:spPr>
          <a:xfrm>
            <a:off x="1981200" y="44196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124200" y="4419600"/>
            <a:ext cx="685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410200" y="4419600"/>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6931012"/>
      </p:ext>
    </p:extLst>
  </p:cSld>
  <p:clrMapOvr>
    <a:masterClrMapping/>
  </p:clrMapOvr>
  <mc:AlternateContent xmlns:mc="http://schemas.openxmlformats.org/markup-compatibility/2006" xmlns:p14="http://schemas.microsoft.com/office/powerpoint/2010/main">
    <mc:Choice Requires="p14">
      <p:transition spd="slow" p14:dur="2000" advTm="48129"/>
    </mc:Choice>
    <mc:Fallback xmlns="">
      <p:transition spd="slow" advTm="4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5E8824-95D1-4646-9EED-DCB6A3B7D699}"/>
              </a:ext>
            </a:extLst>
          </p:cNvPr>
          <p:cNvSpPr>
            <a:spLocks noGrp="1"/>
          </p:cNvSpPr>
          <p:nvPr>
            <p:ph idx="1"/>
          </p:nvPr>
        </p:nvSpPr>
        <p:spPr/>
        <p:txBody>
          <a:bodyPr/>
          <a:lstStyle/>
          <a:p>
            <a:r>
              <a:rPr lang="en-US" dirty="0"/>
              <a:t>Participation Fees for HS and MS Athletes</a:t>
            </a:r>
          </a:p>
          <a:p>
            <a:endParaRPr lang="en-US" dirty="0"/>
          </a:p>
          <a:p>
            <a:r>
              <a:rPr lang="en-US" dirty="0"/>
              <a:t>$100 per season</a:t>
            </a:r>
          </a:p>
          <a:p>
            <a:endParaRPr lang="en-US" dirty="0"/>
          </a:p>
          <a:p>
            <a:r>
              <a:rPr lang="en-US" dirty="0"/>
              <a:t>Must be Turned in before the first season game</a:t>
            </a:r>
          </a:p>
          <a:p>
            <a:r>
              <a:rPr lang="en-US" dirty="0"/>
              <a:t>Turn in to HS or MS Secretary</a:t>
            </a:r>
          </a:p>
          <a:p>
            <a:r>
              <a:rPr lang="en-US" dirty="0"/>
              <a:t>Participation fees does not guarantee playing time. Its pay to participate </a:t>
            </a:r>
            <a:r>
              <a:rPr lang="en-US" u="sng" dirty="0"/>
              <a:t>NOT</a:t>
            </a:r>
            <a:r>
              <a:rPr lang="en-US" dirty="0"/>
              <a:t> pay to play. </a:t>
            </a:r>
          </a:p>
          <a:p>
            <a:pPr marL="109728" indent="0">
              <a:buNone/>
            </a:pPr>
            <a:endParaRPr lang="en-US" dirty="0"/>
          </a:p>
        </p:txBody>
      </p:sp>
      <p:sp>
        <p:nvSpPr>
          <p:cNvPr id="3" name="Title 2">
            <a:extLst>
              <a:ext uri="{FF2B5EF4-FFF2-40B4-BE49-F238E27FC236}">
                <a16:creationId xmlns:a16="http://schemas.microsoft.com/office/drawing/2014/main" id="{39389308-4F36-4A7E-8E05-5F21FBE6BEDF}"/>
              </a:ext>
            </a:extLst>
          </p:cNvPr>
          <p:cNvSpPr>
            <a:spLocks noGrp="1"/>
          </p:cNvSpPr>
          <p:nvPr>
            <p:ph type="title"/>
          </p:nvPr>
        </p:nvSpPr>
        <p:spPr/>
        <p:txBody>
          <a:bodyPr/>
          <a:lstStyle/>
          <a:p>
            <a:r>
              <a:rPr lang="en-US" dirty="0"/>
              <a:t>Pay to Participate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51301"/>
      </p:ext>
    </p:extLst>
  </p:cSld>
  <p:clrMapOvr>
    <a:masterClrMapping/>
  </p:clrMapOvr>
  <mc:AlternateContent xmlns:mc="http://schemas.openxmlformats.org/markup-compatibility/2006" xmlns:p14="http://schemas.microsoft.com/office/powerpoint/2010/main">
    <mc:Choice Requires="p14">
      <p:transition spd="slow" p14:dur="2000" advTm="51252"/>
    </mc:Choice>
    <mc:Fallback xmlns="">
      <p:transition spd="slow" advTm="5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28600"/>
            <a:ext cx="7086600" cy="1828799"/>
          </a:xfrm>
          <a:effectLst>
            <a:outerShdw blurRad="50800" dist="38100" dir="2700000" algn="tl" rotWithShape="0">
              <a:prstClr val="black">
                <a:alpha val="40000"/>
              </a:prstClr>
            </a:outerShdw>
          </a:effectLst>
        </p:spPr>
        <p:txBody>
          <a:bodyPr>
            <a:normAutofit fontScale="90000"/>
          </a:bodyPr>
          <a:lstStyle/>
          <a:p>
            <a:pPr algn="ctr"/>
            <a:r>
              <a:rPr lang="en-US" sz="4900" b="0" dirty="0">
                <a:ln>
                  <a:solidFill>
                    <a:schemeClr val="bg2">
                      <a:lumMod val="50000"/>
                      <a:alpha val="85000"/>
                    </a:schemeClr>
                  </a:solidFill>
                </a:ln>
              </a:rPr>
              <a:t>THE OHIO HIGH SCHOOL</a:t>
            </a:r>
            <a:br>
              <a:rPr lang="en-US" sz="4900" b="0" dirty="0">
                <a:ln>
                  <a:solidFill>
                    <a:schemeClr val="bg2">
                      <a:lumMod val="50000"/>
                      <a:alpha val="85000"/>
                    </a:schemeClr>
                  </a:solidFill>
                </a:ln>
              </a:rPr>
            </a:br>
            <a:r>
              <a:rPr lang="en-US" sz="4900" b="0" dirty="0">
                <a:ln>
                  <a:solidFill>
                    <a:schemeClr val="bg2">
                      <a:lumMod val="50000"/>
                      <a:alpha val="85000"/>
                    </a:schemeClr>
                  </a:solidFill>
                </a:ln>
              </a:rPr>
              <a:t>ATHLETIC ASSOCIATION</a:t>
            </a:r>
            <a:br>
              <a:rPr lang="en-US" sz="4000" dirty="0">
                <a:ln>
                  <a:solidFill>
                    <a:schemeClr val="bg2">
                      <a:lumMod val="50000"/>
                      <a:alpha val="85000"/>
                    </a:schemeClr>
                  </a:solidFill>
                </a:ln>
              </a:rPr>
            </a:br>
            <a:endParaRPr lang="en-US" sz="4000" dirty="0">
              <a:ln>
                <a:solidFill>
                  <a:schemeClr val="bg2">
                    <a:lumMod val="50000"/>
                    <a:alpha val="85000"/>
                  </a:schemeClr>
                </a:solidFill>
              </a:ln>
            </a:endParaRPr>
          </a:p>
        </p:txBody>
      </p:sp>
      <p:sp>
        <p:nvSpPr>
          <p:cNvPr id="3" name="Subtitle 2"/>
          <p:cNvSpPr>
            <a:spLocks noGrp="1"/>
          </p:cNvSpPr>
          <p:nvPr>
            <p:ph type="subTitle" idx="1"/>
          </p:nvPr>
        </p:nvSpPr>
        <p:spPr>
          <a:xfrm>
            <a:off x="1447800" y="1905000"/>
            <a:ext cx="6477000" cy="1143000"/>
          </a:xfrm>
          <a:solidFill>
            <a:srgbClr val="FFFF00"/>
          </a:solidFill>
          <a:ln w="28575" cmpd="sng">
            <a:solidFill>
              <a:schemeClr val="tx1"/>
            </a:solidFill>
          </a:ln>
          <a:effectLst>
            <a:outerShdw blurRad="50800" dist="38100" dir="2700000" algn="tl" rotWithShape="0">
              <a:prstClr val="black">
                <a:alpha val="40000"/>
              </a:prstClr>
            </a:outerShdw>
          </a:effectLst>
        </p:spPr>
        <p:txBody>
          <a:bodyPr>
            <a:noAutofit/>
          </a:bodyPr>
          <a:lstStyle/>
          <a:p>
            <a:pPr algn="ctr"/>
            <a:r>
              <a:rPr lang="en-US" sz="3200" dirty="0">
                <a:ln>
                  <a:solidFill>
                    <a:schemeClr val="bg2">
                      <a:lumMod val="50000"/>
                      <a:alpha val="85000"/>
                    </a:schemeClr>
                  </a:solidFill>
                </a:ln>
              </a:rPr>
              <a:t>Information for </a:t>
            </a:r>
          </a:p>
          <a:p>
            <a:pPr algn="ctr"/>
            <a:r>
              <a:rPr lang="en-US" sz="3200" dirty="0">
                <a:ln>
                  <a:solidFill>
                    <a:schemeClr val="bg2">
                      <a:lumMod val="50000"/>
                      <a:alpha val="85000"/>
                    </a:schemeClr>
                  </a:solidFill>
                </a:ln>
              </a:rPr>
              <a:t>2021-22 Meetings </a:t>
            </a:r>
          </a:p>
        </p:txBody>
      </p:sp>
      <p:pic>
        <p:nvPicPr>
          <p:cNvPr id="4" name="Picture 3" descr="LOGO_Color.jpg"/>
          <p:cNvPicPr>
            <a:picLocks noChangeAspect="1"/>
          </p:cNvPicPr>
          <p:nvPr/>
        </p:nvPicPr>
        <p:blipFill>
          <a:blip r:embed="rId5" cstate="print"/>
          <a:stretch>
            <a:fillRect/>
          </a:stretch>
        </p:blipFill>
        <p:spPr>
          <a:xfrm>
            <a:off x="228600" y="228600"/>
            <a:ext cx="1445241" cy="155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Minus 4"/>
          <p:cNvSpPr/>
          <p:nvPr/>
        </p:nvSpPr>
        <p:spPr>
          <a:xfrm>
            <a:off x="1066800" y="1676400"/>
            <a:ext cx="8458200" cy="76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bg2">
                  <a:lumMod val="50000"/>
                </a:schemeClr>
              </a:solidFill>
            </a:endParaRPr>
          </a:p>
        </p:txBody>
      </p:sp>
      <p:pic>
        <p:nvPicPr>
          <p:cNvPr id="7" name="Picture 6">
            <a:extLst>
              <a:ext uri="{FF2B5EF4-FFF2-40B4-BE49-F238E27FC236}">
                <a16:creationId xmlns:a16="http://schemas.microsoft.com/office/drawing/2014/main" id="{8B158C8D-0E59-244B-A20B-41B19B290E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8111" y="3192162"/>
            <a:ext cx="5136377" cy="3426217"/>
          </a:xfrm>
          <a:prstGeom prst="rect">
            <a:avLst/>
          </a:prstGeom>
          <a:ln w="38100">
            <a:solidFill>
              <a:srgbClr val="FFFF00"/>
            </a:solidFill>
          </a:ln>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16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8458200" cy="5224272"/>
          </a:xfrm>
        </p:spPr>
        <p:txBody>
          <a:bodyPr>
            <a:normAutofit/>
          </a:bodyPr>
          <a:lstStyle/>
          <a:p>
            <a:r>
              <a:rPr lang="en-US" dirty="0"/>
              <a:t>Participation in interscholastic athletics programs is educational in nature and:</a:t>
            </a:r>
          </a:p>
          <a:p>
            <a:pPr marL="109728" indent="0">
              <a:buNone/>
            </a:pPr>
            <a:r>
              <a:rPr lang="en-US" dirty="0"/>
              <a:t>     </a:t>
            </a:r>
            <a:r>
              <a:rPr lang="en-US" sz="3200" dirty="0"/>
              <a:t>•</a:t>
            </a:r>
            <a:r>
              <a:rPr lang="en-US" dirty="0"/>
              <a:t> Complements your school experience.</a:t>
            </a:r>
          </a:p>
          <a:p>
            <a:pPr marL="109728" indent="0">
              <a:buNone/>
            </a:pPr>
            <a:endParaRPr lang="en-US" sz="1800" dirty="0"/>
          </a:p>
          <a:p>
            <a:pPr marL="109728" indent="0">
              <a:buNone/>
            </a:pPr>
            <a:r>
              <a:rPr lang="en-US" sz="3200" dirty="0"/>
              <a:t>    •</a:t>
            </a:r>
            <a:r>
              <a:rPr lang="en-US" dirty="0"/>
              <a:t> Fosters a sense of community and </a:t>
            </a:r>
          </a:p>
          <a:p>
            <a:pPr marL="109728" indent="0">
              <a:buNone/>
            </a:pPr>
            <a:r>
              <a:rPr lang="en-US" dirty="0"/>
              <a:t>	 teaches lifelong lessons of hard work, 	 </a:t>
            </a:r>
          </a:p>
          <a:p>
            <a:pPr marL="109728" indent="0">
              <a:buNone/>
            </a:pPr>
            <a:r>
              <a:rPr lang="en-US" dirty="0"/>
              <a:t>        teamwork, citizenship and discipline.</a:t>
            </a:r>
          </a:p>
          <a:p>
            <a:pPr marL="109728" indent="0">
              <a:buNone/>
            </a:pPr>
            <a:endParaRPr lang="en-US" sz="1800" dirty="0"/>
          </a:p>
          <a:p>
            <a:pPr marL="109728" indent="0">
              <a:buNone/>
            </a:pPr>
            <a:r>
              <a:rPr lang="en-US" dirty="0"/>
              <a:t>     </a:t>
            </a:r>
            <a:r>
              <a:rPr lang="en-US" sz="3200" dirty="0"/>
              <a:t>•</a:t>
            </a:r>
            <a:r>
              <a:rPr lang="en-US" dirty="0"/>
              <a:t> Promotes a lifetime appreciation for  	         </a:t>
            </a:r>
          </a:p>
          <a:p>
            <a:pPr marL="109728" indent="0">
              <a:buNone/>
            </a:pPr>
            <a:r>
              <a:rPr lang="en-US" dirty="0"/>
              <a:t>        sports and healthy lifestyles.</a:t>
            </a:r>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676400" y="457200"/>
            <a:ext cx="6553200" cy="830997"/>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Why Interscholastic Athletics &amp; </a:t>
            </a:r>
          </a:p>
          <a:p>
            <a:r>
              <a:rPr lang="en-US" sz="2400" b="1" dirty="0">
                <a:latin typeface="Lucida Grande"/>
                <a:cs typeface="Lucida Grande"/>
              </a:rPr>
              <a:t>    OHSAA Beliefs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74106219"/>
      </p:ext>
    </p:extLst>
  </p:cSld>
  <p:clrMapOvr>
    <a:masterClrMapping/>
  </p:clrMapOvr>
  <p:transition advTm="208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481328"/>
            <a:ext cx="8077200" cy="4525963"/>
          </a:xfrm>
        </p:spPr>
        <p:txBody>
          <a:bodyPr>
            <a:normAutofit/>
          </a:bodyPr>
          <a:lstStyle/>
          <a:p>
            <a:r>
              <a:rPr lang="en-US" dirty="0"/>
              <a:t>Participation in interscholastic athletics programs:</a:t>
            </a:r>
          </a:p>
          <a:p>
            <a:pPr marL="109728" indent="0">
              <a:buNone/>
            </a:pPr>
            <a:r>
              <a:rPr lang="en-US" dirty="0"/>
              <a:t>     </a:t>
            </a:r>
            <a:r>
              <a:rPr lang="en-US" sz="3200" dirty="0"/>
              <a:t>•</a:t>
            </a:r>
            <a:r>
              <a:rPr lang="en-US" dirty="0"/>
              <a:t> Helps prepare you for the next level of   </a:t>
            </a:r>
          </a:p>
          <a:p>
            <a:pPr marL="109728" indent="0">
              <a:buNone/>
            </a:pPr>
            <a:r>
              <a:rPr lang="en-US" dirty="0"/>
              <a:t>        your life as a responsible adult and </a:t>
            </a:r>
          </a:p>
          <a:p>
            <a:pPr marL="109728" indent="0">
              <a:buNone/>
            </a:pPr>
            <a:r>
              <a:rPr lang="en-US" dirty="0"/>
              <a:t>        productive citizen. Interscholastic </a:t>
            </a:r>
          </a:p>
          <a:p>
            <a:pPr marL="109728" indent="0">
              <a:buNone/>
            </a:pPr>
            <a:r>
              <a:rPr lang="en-US" dirty="0"/>
              <a:t>        athletics programs are not designed to </a:t>
            </a:r>
          </a:p>
          <a:p>
            <a:pPr marL="109728" indent="0">
              <a:buNone/>
            </a:pPr>
            <a:r>
              <a:rPr lang="en-US" dirty="0"/>
              <a:t>        prepare you for the next level of </a:t>
            </a:r>
          </a:p>
          <a:p>
            <a:pPr marL="109728" indent="0">
              <a:buNone/>
            </a:pPr>
            <a:r>
              <a:rPr lang="en-US" dirty="0"/>
              <a:t>        sports.</a:t>
            </a:r>
          </a:p>
          <a:p>
            <a:pPr marL="109728" indent="0">
              <a:buNone/>
            </a:pPr>
            <a:r>
              <a:rPr lang="en-US" sz="1800" dirty="0"/>
              <a:t>    </a:t>
            </a:r>
          </a:p>
          <a:p>
            <a:pPr marL="109728" indent="0">
              <a:buNone/>
            </a:pPr>
            <a:r>
              <a:rPr lang="en-US" sz="1800" dirty="0"/>
              <a:t>      </a:t>
            </a:r>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1676400" y="457200"/>
            <a:ext cx="6553200" cy="830997"/>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Why Interscholastic Athletics &amp; </a:t>
            </a:r>
          </a:p>
          <a:p>
            <a:r>
              <a:rPr lang="en-US" sz="2400" b="1" dirty="0">
                <a:latin typeface="Lucida Grande"/>
                <a:cs typeface="Lucida Grande"/>
              </a:rPr>
              <a:t>    OHSAA Beliefs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9024680"/>
      </p:ext>
    </p:extLst>
  </p:cSld>
  <p:clrMapOvr>
    <a:masterClrMapping/>
  </p:clrMapOvr>
  <p:transition advTm="130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28600"/>
            <a:ext cx="7086600" cy="1828799"/>
          </a:xfrm>
          <a:effectLst>
            <a:outerShdw blurRad="50800" dist="38100" dir="2700000" algn="tl" rotWithShape="0">
              <a:prstClr val="black">
                <a:alpha val="40000"/>
              </a:prstClr>
            </a:outerShdw>
          </a:effectLst>
        </p:spPr>
        <p:txBody>
          <a:bodyPr>
            <a:normAutofit fontScale="90000"/>
          </a:bodyPr>
          <a:lstStyle/>
          <a:p>
            <a:pPr algn="ctr"/>
            <a:r>
              <a:rPr lang="en-US" sz="4900" b="0" dirty="0">
                <a:ln>
                  <a:solidFill>
                    <a:schemeClr val="bg2">
                      <a:lumMod val="50000"/>
                      <a:alpha val="85000"/>
                    </a:schemeClr>
                  </a:solidFill>
                </a:ln>
              </a:rPr>
              <a:t>Basic OHSAA</a:t>
            </a:r>
            <a:br>
              <a:rPr lang="en-US" sz="4900" b="0" dirty="0">
                <a:ln>
                  <a:solidFill>
                    <a:schemeClr val="bg2">
                      <a:lumMod val="50000"/>
                      <a:alpha val="85000"/>
                    </a:schemeClr>
                  </a:solidFill>
                </a:ln>
              </a:rPr>
            </a:br>
            <a:r>
              <a:rPr lang="en-US" sz="4900" b="0" dirty="0">
                <a:ln>
                  <a:solidFill>
                    <a:schemeClr val="bg2">
                      <a:lumMod val="50000"/>
                      <a:alpha val="85000"/>
                    </a:schemeClr>
                  </a:solidFill>
                </a:ln>
              </a:rPr>
              <a:t>Rules &amp; Regulations</a:t>
            </a:r>
            <a:br>
              <a:rPr lang="en-US" sz="4900" b="0" dirty="0">
                <a:ln>
                  <a:solidFill>
                    <a:schemeClr val="bg2">
                      <a:lumMod val="50000"/>
                      <a:alpha val="85000"/>
                    </a:schemeClr>
                  </a:solidFill>
                </a:ln>
              </a:rPr>
            </a:br>
            <a:endParaRPr lang="en-US" sz="4000" dirty="0">
              <a:ln>
                <a:solidFill>
                  <a:schemeClr val="bg2">
                    <a:lumMod val="50000"/>
                    <a:alpha val="85000"/>
                  </a:schemeClr>
                </a:solidFill>
              </a:ln>
            </a:endParaRPr>
          </a:p>
        </p:txBody>
      </p:sp>
      <p:pic>
        <p:nvPicPr>
          <p:cNvPr id="4" name="Picture 3" descr="LOGO_Color.jpg"/>
          <p:cNvPicPr>
            <a:picLocks noChangeAspect="1"/>
          </p:cNvPicPr>
          <p:nvPr/>
        </p:nvPicPr>
        <p:blipFill>
          <a:blip r:embed="rId5" cstate="print"/>
          <a:stretch>
            <a:fillRect/>
          </a:stretch>
        </p:blipFill>
        <p:spPr>
          <a:xfrm>
            <a:off x="228600" y="228600"/>
            <a:ext cx="1445241" cy="155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Minus 4"/>
          <p:cNvSpPr/>
          <p:nvPr/>
        </p:nvSpPr>
        <p:spPr>
          <a:xfrm>
            <a:off x="1066800" y="1676400"/>
            <a:ext cx="8458200" cy="76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bg2">
                  <a:lumMod val="50000"/>
                </a:schemeClr>
              </a:solidFill>
            </a:endParaRPr>
          </a:p>
        </p:txBody>
      </p:sp>
      <p:pic>
        <p:nvPicPr>
          <p:cNvPr id="6" name="Picture 5">
            <a:extLst>
              <a:ext uri="{FF2B5EF4-FFF2-40B4-BE49-F238E27FC236}">
                <a16:creationId xmlns:a16="http://schemas.microsoft.com/office/drawing/2014/main" id="{84F67F98-765D-814A-B2D8-E44D44007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3800" y="1866900"/>
            <a:ext cx="3175000" cy="4762500"/>
          </a:xfrm>
          <a:prstGeom prst="rect">
            <a:avLst/>
          </a:prstGeom>
          <a:ln w="38100">
            <a:solidFill>
              <a:srgbClr val="FFFF00"/>
            </a:solidFill>
          </a:ln>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39553633"/>
      </p:ext>
    </p:extLst>
  </p:cSld>
  <p:clrMapOvr>
    <a:masterClrMapping/>
  </p:clrMapOvr>
  <p:transition advTm="14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447800"/>
            <a:ext cx="8763000" cy="5105400"/>
          </a:xfrm>
        </p:spPr>
        <p:txBody>
          <a:bodyPr>
            <a:normAutofit/>
          </a:bodyPr>
          <a:lstStyle/>
          <a:p>
            <a:r>
              <a:rPr lang="en-US" sz="2400" dirty="0"/>
              <a:t>Eligibility rules exist to help maintain competitive balance in school sports and to promote the purpose of education-based athletics.</a:t>
            </a:r>
          </a:p>
          <a:p>
            <a:endParaRPr lang="en-US" sz="2400" dirty="0"/>
          </a:p>
          <a:p>
            <a:r>
              <a:rPr lang="en-US" sz="2400" dirty="0"/>
              <a:t>As a student-athlete, </a:t>
            </a:r>
            <a:r>
              <a:rPr lang="en-US" sz="2400" b="1" u="sng" dirty="0"/>
              <a:t>YOU</a:t>
            </a:r>
            <a:r>
              <a:rPr lang="en-US" sz="2400" dirty="0"/>
              <a:t> are primarily responsible </a:t>
            </a:r>
          </a:p>
          <a:p>
            <a:pPr marL="109728" indent="0">
              <a:buNone/>
            </a:pPr>
            <a:r>
              <a:rPr lang="en-US" sz="2400" dirty="0"/>
              <a:t>   for your compliance.  </a:t>
            </a:r>
          </a:p>
          <a:p>
            <a:endParaRPr lang="en-US" sz="2400" dirty="0"/>
          </a:p>
          <a:p>
            <a:r>
              <a:rPr lang="en-US" sz="2400" dirty="0"/>
              <a:t>Besides OHSAA regulations, your school also has the authority to establish additional academic standards and codes of conduct. </a:t>
            </a:r>
          </a:p>
          <a:p>
            <a:endParaRPr lang="en-US" sz="1800" dirty="0"/>
          </a:p>
          <a:p>
            <a:endParaRPr lang="en-US" sz="1800"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447800" y="457200"/>
            <a:ext cx="67818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General OHSAA Eligibility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0503631"/>
      </p:ext>
    </p:extLst>
  </p:cSld>
  <p:clrMapOvr>
    <a:masterClrMapping/>
  </p:clrMapOvr>
  <p:transition advTm="139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371600"/>
            <a:ext cx="8763000" cy="5181600"/>
          </a:xfrm>
        </p:spPr>
        <p:txBody>
          <a:bodyPr>
            <a:normAutofit/>
          </a:bodyPr>
          <a:lstStyle/>
          <a:p>
            <a:r>
              <a:rPr lang="en-US" sz="2400" dirty="0"/>
              <a:t>In order to maintain eligibility, you must be officially enrolled in an OHSAA member school, or participating in accordance with state law, </a:t>
            </a:r>
            <a:r>
              <a:rPr lang="en-US" sz="2400" u="sng" dirty="0"/>
              <a:t>and</a:t>
            </a:r>
            <a:r>
              <a:rPr lang="en-US" sz="2400" dirty="0"/>
              <a:t> you must ﻿have a biological and/or adoptive parent who lives in Ohio.</a:t>
            </a:r>
          </a:p>
          <a:p>
            <a:endParaRPr lang="en-US" sz="1800" dirty="0"/>
          </a:p>
          <a:p>
            <a:r>
              <a:rPr lang="en-US" sz="2400" dirty="0"/>
              <a:t>You </a:t>
            </a:r>
            <a:r>
              <a:rPr lang="en-US" sz="2400" dirty="0">
                <a:solidFill>
                  <a:srgbClr val="1F1F1F"/>
                </a:solidFill>
              </a:rPr>
              <a:t>shall</a:t>
            </a:r>
            <a:r>
              <a:rPr lang="en-US" sz="2400" dirty="0"/>
              <a:t> not be eligible if you are competing under a false name or have provided your school with an incorrect home address.</a:t>
            </a:r>
          </a:p>
          <a:p>
            <a:endParaRPr lang="en-US" sz="1800" dirty="0"/>
          </a:p>
          <a:p>
            <a:r>
              <a:rPr lang="en-US" sz="2400" dirty="0"/>
              <a:t>You </a:t>
            </a:r>
            <a:r>
              <a:rPr lang="en-US" sz="2400" dirty="0">
                <a:solidFill>
                  <a:srgbClr val="1F1F1F"/>
                </a:solidFill>
              </a:rPr>
              <a:t>may</a:t>
            </a:r>
            <a:r>
              <a:rPr lang="en-US" sz="2400" dirty="0"/>
              <a:t> not be eligible if you have been recruited to attend this school.</a:t>
            </a:r>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371600" y="457201"/>
            <a:ext cx="68580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General OHSAA Eligibility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45183183"/>
      </p:ext>
    </p:extLst>
  </p:cSld>
  <p:clrMapOvr>
    <a:masterClrMapping/>
  </p:clrMapOvr>
  <p:transition advTm="217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447800"/>
            <a:ext cx="8839200" cy="5105400"/>
          </a:xfrm>
        </p:spPr>
        <p:txBody>
          <a:bodyPr>
            <a:normAutofit/>
          </a:bodyPr>
          <a:lstStyle/>
          <a:p>
            <a:r>
              <a:rPr lang="en-US" sz="2600" dirty="0"/>
              <a:t>All incoming </a:t>
            </a:r>
            <a:r>
              <a:rPr lang="en-US" sz="2600" b="1" u="sng" dirty="0"/>
              <a:t>ninth graders</a:t>
            </a:r>
            <a:r>
              <a:rPr lang="en-US" sz="2600" b="1" dirty="0"/>
              <a:t> </a:t>
            </a:r>
            <a:r>
              <a:rPr lang="en-US" sz="2600" dirty="0"/>
              <a:t>must have received </a:t>
            </a:r>
            <a:r>
              <a:rPr lang="en-US" sz="2600" b="1" dirty="0">
                <a:solidFill>
                  <a:srgbClr val="FF0000"/>
                </a:solidFill>
              </a:rPr>
              <a:t>passing grades in a minimum of five </a:t>
            </a:r>
            <a:r>
              <a:rPr lang="en-US" sz="2600" dirty="0"/>
              <a:t>subjects in the immediately preceding grading period. All grades must be recorded in a student’s academic record.</a:t>
            </a:r>
          </a:p>
          <a:p>
            <a:endParaRPr lang="en-US" sz="1400" dirty="0"/>
          </a:p>
          <a:p>
            <a:r>
              <a:rPr lang="en-US" sz="2600" dirty="0"/>
              <a:t>To maintain eligibility, high school students must have received </a:t>
            </a:r>
            <a:r>
              <a:rPr lang="en-US" sz="2600" b="1" dirty="0">
                <a:solidFill>
                  <a:srgbClr val="FF0000"/>
                </a:solidFill>
              </a:rPr>
              <a:t>passing grades in a minimum of five one-credit courses</a:t>
            </a:r>
            <a:r>
              <a:rPr lang="en-US" sz="2600" dirty="0"/>
              <a:t>, or the equivalent, in the immediately preceding grading period.</a:t>
            </a:r>
          </a:p>
          <a:p>
            <a:endParaRPr lang="en-US" sz="1900" dirty="0"/>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Scholarship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55782225"/>
      </p:ext>
    </p:extLst>
  </p:cSld>
  <p:clrMapOvr>
    <a:masterClrMapping/>
  </p:clrMapOvr>
  <p:transition advTm="468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600200"/>
            <a:ext cx="8763000" cy="4953000"/>
          </a:xfrm>
        </p:spPr>
        <p:txBody>
          <a:bodyPr>
            <a:normAutofit/>
          </a:bodyPr>
          <a:lstStyle/>
          <a:p>
            <a:r>
              <a:rPr lang="en-US" dirty="0"/>
              <a:t>All incoming seventh graders are eligible insofar as the scholarship bylaw regardless of previous academic achievement. </a:t>
            </a:r>
          </a:p>
          <a:p>
            <a:endParaRPr lang="en-US" sz="1900" dirty="0"/>
          </a:p>
          <a:p>
            <a:r>
              <a:rPr lang="en-US" dirty="0"/>
              <a:t>To maintain eligibility, </a:t>
            </a:r>
            <a:r>
              <a:rPr lang="en-US" b="1" u="sng" dirty="0"/>
              <a:t>7</a:t>
            </a:r>
            <a:r>
              <a:rPr lang="en-US" b="1" u="sng" baseline="30000" dirty="0"/>
              <a:t>th</a:t>
            </a:r>
            <a:r>
              <a:rPr lang="en-US" b="1" u="sng" dirty="0"/>
              <a:t>-8</a:t>
            </a:r>
            <a:r>
              <a:rPr lang="en-US" b="1" u="sng" baseline="30000" dirty="0"/>
              <a:t>th</a:t>
            </a:r>
            <a:r>
              <a:rPr lang="en-US" b="1" u="sng" dirty="0"/>
              <a:t> grade</a:t>
            </a:r>
            <a:r>
              <a:rPr lang="en-US" dirty="0"/>
              <a:t> students must have received </a:t>
            </a:r>
            <a:r>
              <a:rPr lang="en-US" b="1" dirty="0">
                <a:solidFill>
                  <a:srgbClr val="FF0000"/>
                </a:solidFill>
              </a:rPr>
              <a:t>passing grades in a minimum of five classes </a:t>
            </a:r>
            <a:r>
              <a:rPr lang="en-US" dirty="0"/>
              <a:t>in the immediately preceding grading period.</a:t>
            </a:r>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Scholarship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66795552"/>
      </p:ext>
    </p:extLst>
  </p:cSld>
  <p:clrMapOvr>
    <a:masterClrMapping/>
  </p:clrMapOvr>
  <p:transition advTm="279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Parent and Athlete sign the sign in sheet</a:t>
            </a:r>
          </a:p>
          <a:p>
            <a:endParaRPr lang="en-US" dirty="0"/>
          </a:p>
          <a:p>
            <a:r>
              <a:rPr lang="en-US" dirty="0"/>
              <a:t>Silence cell phones</a:t>
            </a:r>
          </a:p>
          <a:p>
            <a:endParaRPr lang="en-US" dirty="0"/>
          </a:p>
          <a:p>
            <a:r>
              <a:rPr lang="en-US" dirty="0"/>
              <a:t>Pick up copy of season schedule</a:t>
            </a:r>
          </a:p>
          <a:p>
            <a:endParaRPr lang="en-US" dirty="0"/>
          </a:p>
          <a:p>
            <a:r>
              <a:rPr lang="en-US" dirty="0"/>
              <a:t>Pick up pay to participate form</a:t>
            </a:r>
          </a:p>
          <a:p>
            <a:endParaRPr lang="en-US" dirty="0"/>
          </a:p>
          <a:p>
            <a:r>
              <a:rPr lang="en-US" dirty="0"/>
              <a:t>Pick up Final Forms Instructions</a:t>
            </a:r>
          </a:p>
          <a:p>
            <a:endParaRPr lang="en-US" dirty="0"/>
          </a:p>
        </p:txBody>
      </p:sp>
      <p:sp>
        <p:nvSpPr>
          <p:cNvPr id="3" name="Title 2"/>
          <p:cNvSpPr>
            <a:spLocks noGrp="1"/>
          </p:cNvSpPr>
          <p:nvPr>
            <p:ph type="title"/>
          </p:nvPr>
        </p:nvSpPr>
        <p:spPr/>
        <p:txBody>
          <a:bodyPr/>
          <a:lstStyle/>
          <a:p>
            <a:r>
              <a:rPr lang="en-US" dirty="0"/>
              <a:t>Please make sure to: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4018792"/>
      </p:ext>
    </p:extLst>
  </p:cSld>
  <p:clrMapOvr>
    <a:masterClrMapping/>
  </p:clrMapOvr>
  <mc:AlternateContent xmlns:mc="http://schemas.openxmlformats.org/markup-compatibility/2006" xmlns:p14="http://schemas.microsoft.com/office/powerpoint/2010/main">
    <mc:Choice Requires="p14">
      <p:transition spd="slow" p14:dur="2000" advTm="1244"/>
    </mc:Choice>
    <mc:Fallback xmlns="">
      <p:transition spd="slow" advTm="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1371600"/>
            <a:ext cx="9067800" cy="5181600"/>
          </a:xfrm>
        </p:spPr>
        <p:txBody>
          <a:bodyPr>
            <a:normAutofit fontScale="25000" lnSpcReduction="20000"/>
          </a:bodyPr>
          <a:lstStyle/>
          <a:p>
            <a:pPr>
              <a:lnSpc>
                <a:spcPct val="120000"/>
              </a:lnSpc>
            </a:pPr>
            <a:r>
              <a:rPr lang="en-US" sz="8400" dirty="0">
                <a:solidFill>
                  <a:srgbClr val="1F1F1F"/>
                </a:solidFill>
              </a:rPr>
              <a:t>To attempt to regain OHSAA eligibility, summer school grades, College Credit Plus and other educational options (e.g. work permitted after the conclusion of the grading period) </a:t>
            </a:r>
            <a:r>
              <a:rPr lang="en-US" sz="8400" b="1" dirty="0">
                <a:solidFill>
                  <a:srgbClr val="FF0000"/>
                </a:solidFill>
              </a:rPr>
              <a:t>shall not </a:t>
            </a:r>
            <a:r>
              <a:rPr lang="en-US" sz="8400" dirty="0">
                <a:solidFill>
                  <a:srgbClr val="1F1F1F"/>
                </a:solidFill>
              </a:rPr>
              <a:t>be used to bring a student into compliance with the OHSAA scholarship bylaws, nor can they be used to compensate for the lack of courses taken in the preceding grading period.</a:t>
            </a:r>
          </a:p>
          <a:p>
            <a:pPr>
              <a:lnSpc>
                <a:spcPct val="120000"/>
              </a:lnSpc>
            </a:pPr>
            <a:endParaRPr lang="en-US" sz="3600" dirty="0"/>
          </a:p>
          <a:p>
            <a:pPr>
              <a:lnSpc>
                <a:spcPct val="120000"/>
              </a:lnSpc>
            </a:pPr>
            <a:r>
              <a:rPr lang="en-US" sz="8400" b="1" dirty="0">
                <a:solidFill>
                  <a:srgbClr val="FF0000"/>
                </a:solidFill>
              </a:rPr>
              <a:t>If you drop a course or change your schedule, it is critically important that you contact your principal or athletic administrator to see if this affects your eligibility.</a:t>
            </a:r>
          </a:p>
          <a:p>
            <a:pPr>
              <a:lnSpc>
                <a:spcPct val="120000"/>
              </a:lnSpc>
            </a:pPr>
            <a:endParaRPr lang="en-US" sz="3600" dirty="0"/>
          </a:p>
          <a:p>
            <a:pPr>
              <a:lnSpc>
                <a:spcPct val="120000"/>
              </a:lnSpc>
            </a:pPr>
            <a:r>
              <a:rPr lang="en-US" sz="8400" dirty="0"/>
              <a:t>The OHSAA has no minimum grade point (GPA) requirement, thus issues regarding eligibility when only the state-mandated GPA is of concern are strictly a local school district matter and not an OHSAA matter. </a:t>
            </a:r>
          </a:p>
          <a:p>
            <a:endParaRPr lang="en-US" dirty="0"/>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Scholarship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93814910"/>
      </p:ext>
    </p:extLst>
  </p:cSld>
  <p:clrMapOvr>
    <a:masterClrMapping/>
  </p:clrMapOvr>
  <p:transition advTm="365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600200"/>
            <a:ext cx="8763000" cy="4953000"/>
          </a:xfrm>
        </p:spPr>
        <p:txBody>
          <a:bodyPr>
            <a:normAutofit/>
          </a:bodyPr>
          <a:lstStyle/>
          <a:p>
            <a:r>
              <a:rPr lang="en-US" dirty="0"/>
              <a:t>No high school student will be eligible if he or she has been enrolled in high school for more than eight semesters.</a:t>
            </a:r>
          </a:p>
          <a:p>
            <a:pPr marL="109728" indent="0">
              <a:buNone/>
            </a:pPr>
            <a:endParaRPr lang="en-US" dirty="0"/>
          </a:p>
          <a:p>
            <a:r>
              <a:rPr lang="en-US" dirty="0"/>
              <a:t>No 7</a:t>
            </a:r>
            <a:r>
              <a:rPr lang="en-US" baseline="30000" dirty="0"/>
              <a:t>th</a:t>
            </a:r>
            <a:r>
              <a:rPr lang="en-US" dirty="0"/>
              <a:t>-8</a:t>
            </a:r>
            <a:r>
              <a:rPr lang="en-US" baseline="30000" dirty="0"/>
              <a:t>th</a:t>
            </a:r>
            <a:r>
              <a:rPr lang="en-US" dirty="0"/>
              <a:t> grade student will be eligible if he or she has been enrolled in 7</a:t>
            </a:r>
            <a:r>
              <a:rPr lang="en-US" baseline="30000" dirty="0"/>
              <a:t>th</a:t>
            </a:r>
            <a:r>
              <a:rPr lang="en-US" dirty="0"/>
              <a:t>-8</a:t>
            </a:r>
            <a:r>
              <a:rPr lang="en-US" baseline="30000" dirty="0"/>
              <a:t>th</a:t>
            </a:r>
            <a:r>
              <a:rPr lang="en-US" dirty="0"/>
              <a:t> grade for more than four semesters.</a:t>
            </a:r>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Semester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89862574"/>
      </p:ext>
    </p:extLst>
  </p:cSld>
  <p:clrMapOvr>
    <a:masterClrMapping/>
  </p:clrMapOvr>
  <p:transition advTm="162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524000"/>
            <a:ext cx="8763000" cy="5029200"/>
          </a:xfrm>
        </p:spPr>
        <p:txBody>
          <a:bodyPr>
            <a:normAutofit/>
          </a:bodyPr>
          <a:lstStyle/>
          <a:p>
            <a:r>
              <a:rPr lang="en-US" dirty="0"/>
              <a:t>High school students will be ineligible whenever they turn 20 years old.  </a:t>
            </a:r>
          </a:p>
          <a:p>
            <a:endParaRPr lang="en-US" sz="1800" dirty="0"/>
          </a:p>
          <a:p>
            <a:r>
              <a:rPr lang="en-US" dirty="0"/>
              <a:t>Seventh- and eighth-grade students who turn 15 before August 1st are also ineligible for 7</a:t>
            </a:r>
            <a:r>
              <a:rPr lang="en-US" baseline="30000" dirty="0"/>
              <a:t>th</a:t>
            </a:r>
            <a:r>
              <a:rPr lang="en-US" dirty="0"/>
              <a:t> and 8</a:t>
            </a:r>
            <a:r>
              <a:rPr lang="en-US" baseline="30000" dirty="0"/>
              <a:t>th</a:t>
            </a:r>
            <a:r>
              <a:rPr lang="en-US" dirty="0"/>
              <a:t> grade sports but </a:t>
            </a:r>
            <a:r>
              <a:rPr lang="en-US" b="1" u="sng" dirty="0"/>
              <a:t>MAY BE</a:t>
            </a:r>
            <a:r>
              <a:rPr lang="en-US" dirty="0"/>
              <a:t> eligible to participate in high school athletics.</a:t>
            </a:r>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Age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45843048"/>
      </p:ext>
    </p:extLst>
  </p:cSld>
  <p:clrMapOvr>
    <a:masterClrMapping/>
  </p:clrMapOvr>
  <p:transition advTm="133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524000"/>
            <a:ext cx="8763000" cy="5029200"/>
          </a:xfrm>
        </p:spPr>
        <p:txBody>
          <a:bodyPr>
            <a:normAutofit/>
          </a:bodyPr>
          <a:lstStyle/>
          <a:p>
            <a:r>
              <a:rPr lang="en-US" sz="2600" dirty="0"/>
              <a:t>You will be ineligible if you are </a:t>
            </a:r>
            <a:r>
              <a:rPr lang="en-US" sz="2600" dirty="0">
                <a:solidFill>
                  <a:srgbClr val="1F1F1F"/>
                </a:solidFill>
              </a:rPr>
              <a:t>a member of a school team </a:t>
            </a:r>
            <a:r>
              <a:rPr lang="en-US" sz="2600" dirty="0"/>
              <a:t>competing on a non-school team in the same sport during your school team’s season (example: club soccer team during school’s soccer season).</a:t>
            </a:r>
          </a:p>
          <a:p>
            <a:endParaRPr lang="en-US" sz="1400" dirty="0"/>
          </a:p>
          <a:p>
            <a:r>
              <a:rPr lang="en-US" sz="2600" dirty="0"/>
              <a:t>Coaches and schools cannot require that you participate in an open gym/open facility </a:t>
            </a:r>
            <a:r>
              <a:rPr lang="en-US" sz="2600" b="1" u="sng" dirty="0"/>
              <a:t>OR</a:t>
            </a:r>
            <a:r>
              <a:rPr lang="en-US" sz="2600" dirty="0"/>
              <a:t> in a conditioning or instructional program. Violations of this regulation will result in penalties.</a:t>
            </a:r>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524000" y="457200"/>
            <a:ext cx="7315200" cy="830997"/>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Non-School Team and Program &amp; </a:t>
            </a:r>
          </a:p>
          <a:p>
            <a:r>
              <a:rPr lang="en-US" sz="2400" b="1" dirty="0">
                <a:latin typeface="Lucida Grande"/>
                <a:cs typeface="Lucida Grande"/>
              </a:rPr>
              <a:t>    Out-of-Season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20666790"/>
      </p:ext>
    </p:extLst>
  </p:cSld>
  <p:clrMapOvr>
    <a:masterClrMapping/>
  </p:clrMapOvr>
  <p:transition advTm="288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371600"/>
            <a:ext cx="8991600" cy="5181600"/>
          </a:xfrm>
        </p:spPr>
        <p:txBody>
          <a:bodyPr>
            <a:normAutofit/>
          </a:bodyPr>
          <a:lstStyle/>
          <a:p>
            <a:r>
              <a:rPr lang="en-US" sz="2100" dirty="0"/>
              <a:t>There are certain restrictions regarding tryouts, practices and competitions with non-school teams before, during and after the school season.  </a:t>
            </a:r>
          </a:p>
          <a:p>
            <a:endParaRPr lang="en-US" sz="1400" dirty="0"/>
          </a:p>
          <a:p>
            <a:r>
              <a:rPr lang="en-US" sz="2100" dirty="0">
                <a:solidFill>
                  <a:srgbClr val="1F1F1F"/>
                </a:solidFill>
              </a:rPr>
              <a:t>There are also restrictions for instruction you can receive from school coaches outside of your season in an OHSAA team sport (baseball, basketball, field hockey, football, ice hockey, lacrosse, soccer, softball and volleyball) and some OHSAA individual sports (cross country, track &amp; field and wrestling). </a:t>
            </a:r>
          </a:p>
          <a:p>
            <a:endParaRPr lang="en-US" sz="1400" dirty="0">
              <a:solidFill>
                <a:srgbClr val="1F1F1F"/>
              </a:solidFill>
            </a:endParaRPr>
          </a:p>
          <a:p>
            <a:r>
              <a:rPr lang="en-US" sz="2100" dirty="0">
                <a:solidFill>
                  <a:srgbClr val="1F1F1F"/>
                </a:solidFill>
              </a:rPr>
              <a:t>There are no restrictions for instruction you can receive from school coaches outside of your season in many OHSAA individual sports (bowling, golf, gymnastics, swimming &amp; diving and tennis).</a:t>
            </a:r>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676400" y="457200"/>
            <a:ext cx="7162800" cy="830997"/>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Non-School Team and Program &amp; </a:t>
            </a:r>
          </a:p>
          <a:p>
            <a:r>
              <a:rPr lang="en-US" sz="2400" b="1" dirty="0">
                <a:latin typeface="Lucida Grande"/>
                <a:cs typeface="Lucida Grande"/>
              </a:rPr>
              <a:t>    Out-of-Season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2648689"/>
      </p:ext>
    </p:extLst>
  </p:cSld>
  <p:clrMapOvr>
    <a:masterClrMapping/>
  </p:clrMapOvr>
  <p:transition advTm="2706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371600"/>
            <a:ext cx="8763000" cy="5181600"/>
          </a:xfrm>
        </p:spPr>
        <p:txBody>
          <a:bodyPr>
            <a:normAutofit/>
          </a:bodyPr>
          <a:lstStyle/>
          <a:p>
            <a:r>
              <a:rPr lang="en-US" dirty="0"/>
              <a:t>You could lose your amateur status and forfeit your eligibility if you compete for money or other monetary compensation </a:t>
            </a:r>
            <a:r>
              <a:rPr lang="en-US" b="1" u="sng" dirty="0"/>
              <a:t>OR</a:t>
            </a:r>
            <a:r>
              <a:rPr lang="en-US" dirty="0"/>
              <a:t> capitalize on your athletic fame by receiving money, merchandise or services or by entering into an agreement with a professional team or agent.</a:t>
            </a:r>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Amateur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7730767"/>
      </p:ext>
    </p:extLst>
  </p:cSld>
  <p:clrMapOvr>
    <a:masterClrMapping/>
  </p:clrMapOvr>
  <p:transition advTm="154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600200"/>
            <a:ext cx="8763000" cy="4953000"/>
          </a:xfrm>
        </p:spPr>
        <p:txBody>
          <a:bodyPr>
            <a:normAutofit/>
          </a:bodyPr>
          <a:lstStyle/>
          <a:p>
            <a:r>
              <a:rPr lang="en-US" sz="2400" dirty="0">
                <a:solidFill>
                  <a:srgbClr val="1F1F1F"/>
                </a:solidFill>
              </a:rPr>
              <a:t>Once eligibility has been established at a member high school, a transfer to a different high school may mean you will lose eligibility for interscholastic athletics for a period of time at your new school. For specifics on the period of ineligibility, visit </a:t>
            </a:r>
            <a:r>
              <a:rPr lang="en-US" sz="2400" u="sng" dirty="0" err="1">
                <a:solidFill>
                  <a:srgbClr val="1F1F1F"/>
                </a:solidFill>
              </a:rPr>
              <a:t>www.ohsaa.org</a:t>
            </a:r>
            <a:r>
              <a:rPr lang="en-US" sz="2400" dirty="0">
                <a:solidFill>
                  <a:srgbClr val="1F1F1F"/>
                </a:solidFill>
              </a:rPr>
              <a:t>. </a:t>
            </a:r>
          </a:p>
          <a:p>
            <a:endParaRPr lang="en-US" sz="1800" dirty="0">
              <a:solidFill>
                <a:srgbClr val="1F1F1F"/>
              </a:solidFill>
            </a:endParaRPr>
          </a:p>
          <a:p>
            <a:r>
              <a:rPr lang="en-US" sz="2400" dirty="0">
                <a:solidFill>
                  <a:srgbClr val="1F1F1F"/>
                </a:solidFill>
              </a:rPr>
              <a:t>This regulation has several exceptions, most of which require a ruling from the OHSAA Executive Director’s Office.</a:t>
            </a:r>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Transfer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24685786"/>
      </p:ext>
    </p:extLst>
  </p:cSld>
  <p:clrMapOvr>
    <a:masterClrMapping/>
  </p:clrMapOvr>
  <p:transition advTm="1345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524000"/>
            <a:ext cx="8763000" cy="5029200"/>
          </a:xfrm>
        </p:spPr>
        <p:txBody>
          <a:bodyPr>
            <a:normAutofit/>
          </a:bodyPr>
          <a:lstStyle/>
          <a:p>
            <a:r>
              <a:rPr lang="en-US" dirty="0"/>
              <a:t>Should you have transferred to this school, you must ensure all applicable paperwork has been submitted to the OHSAA </a:t>
            </a:r>
            <a:r>
              <a:rPr lang="en-US" b="1" u="sng" dirty="0"/>
              <a:t>AND</a:t>
            </a:r>
            <a:r>
              <a:rPr lang="en-US" dirty="0"/>
              <a:t> the state office has granted approval for eligibility.  </a:t>
            </a:r>
          </a:p>
          <a:p>
            <a:endParaRPr lang="en-US" sz="1800" dirty="0"/>
          </a:p>
          <a:p>
            <a:r>
              <a:rPr lang="en-US" dirty="0"/>
              <a:t>Full eligibility will be granted only if one of the exceptions to the OHSAA transfer regulation has been met.</a:t>
            </a:r>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OHSAA Transfer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86385603"/>
      </p:ext>
    </p:extLst>
  </p:cSld>
  <p:clrMapOvr>
    <a:masterClrMapping/>
  </p:clrMapOvr>
  <p:transition advTm="164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1432560"/>
            <a:ext cx="9144000" cy="5120640"/>
          </a:xfrm>
        </p:spPr>
        <p:txBody>
          <a:bodyPr>
            <a:normAutofit/>
          </a:bodyPr>
          <a:lstStyle/>
          <a:p>
            <a:r>
              <a:rPr lang="en-US" sz="2400" dirty="0"/>
              <a:t>There </a:t>
            </a:r>
            <a:r>
              <a:rPr lang="en-US" sz="2400" b="1" u="sng" dirty="0"/>
              <a:t>ARE</a:t>
            </a:r>
            <a:r>
              <a:rPr lang="en-US" sz="2400" dirty="0"/>
              <a:t> exceptions to some </a:t>
            </a:r>
            <a:r>
              <a:rPr lang="en-US" sz="2400" dirty="0">
                <a:solidFill>
                  <a:srgbClr val="1F1F1F"/>
                </a:solidFill>
              </a:rPr>
              <a:t>OHSAA</a:t>
            </a:r>
            <a:r>
              <a:rPr lang="en-US" sz="2400" b="1" dirty="0">
                <a:solidFill>
                  <a:srgbClr val="008000"/>
                </a:solidFill>
              </a:rPr>
              <a:t> </a:t>
            </a:r>
            <a:r>
              <a:rPr lang="en-US" sz="2400" dirty="0"/>
              <a:t>regulations. If you believe you qualify for an exception or you have questions pertaining to your eligibility or about any of the regulations, </a:t>
            </a:r>
            <a:r>
              <a:rPr lang="en-US" sz="2400" b="1" dirty="0">
                <a:solidFill>
                  <a:srgbClr val="FF0000"/>
                </a:solidFill>
              </a:rPr>
              <a:t>please consult with your school principal or athletic administrator. </a:t>
            </a:r>
          </a:p>
          <a:p>
            <a:endParaRPr lang="en-US" sz="1200" dirty="0"/>
          </a:p>
          <a:p>
            <a:r>
              <a:rPr lang="en-US" sz="2400" dirty="0"/>
              <a:t>Ask your school principal or athletic administrator to discuss any unresolved issues with the administrators in the OHSAA office who handle eligibility issues. </a:t>
            </a:r>
          </a:p>
          <a:p>
            <a:endParaRPr lang="en-US" sz="1400" dirty="0"/>
          </a:p>
          <a:p>
            <a:r>
              <a:rPr lang="en-US" sz="2400" dirty="0"/>
              <a:t>You can also review all OHSAA regulations on eligibility standards by going to the OHSAA website at </a:t>
            </a:r>
            <a:r>
              <a:rPr lang="en-US" sz="2400" dirty="0">
                <a:hlinkClick r:id="rId6"/>
              </a:rPr>
              <a:t>www.ohsaa.org</a:t>
            </a:r>
            <a:r>
              <a:rPr lang="en-US" sz="2400" dirty="0"/>
              <a:t>. </a:t>
            </a:r>
          </a:p>
        </p:txBody>
      </p:sp>
      <p:pic>
        <p:nvPicPr>
          <p:cNvPr id="5" name="Picture 4" descr="LOGO_Color.jpg"/>
          <p:cNvPicPr>
            <a:picLocks noChangeAspect="1"/>
          </p:cNvPicPr>
          <p:nvPr/>
        </p:nvPicPr>
        <p:blipFill>
          <a:blip r:embed="rId7"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934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General OHSAA Eligibility Standards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5187243"/>
      </p:ext>
    </p:extLst>
  </p:cSld>
  <p:clrMapOvr>
    <a:masterClrMapping/>
  </p:clrMapOvr>
  <p:transition advTm="241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457200"/>
            <a:ext cx="7086600" cy="1371599"/>
          </a:xfrm>
          <a:effectLst>
            <a:outerShdw blurRad="50800" dist="38100" dir="2700000" algn="tl" rotWithShape="0">
              <a:prstClr val="black">
                <a:alpha val="40000"/>
              </a:prstClr>
            </a:outerShdw>
          </a:effectLst>
        </p:spPr>
        <p:txBody>
          <a:bodyPr>
            <a:normAutofit fontScale="90000"/>
          </a:bodyPr>
          <a:lstStyle/>
          <a:p>
            <a:pPr algn="ctr"/>
            <a:r>
              <a:rPr lang="en-US" sz="4900" b="0" dirty="0">
                <a:ln>
                  <a:solidFill>
                    <a:schemeClr val="bg2">
                      <a:lumMod val="50000"/>
                      <a:alpha val="85000"/>
                    </a:schemeClr>
                  </a:solidFill>
                </a:ln>
              </a:rPr>
              <a:t>Your Health &amp; Safety</a:t>
            </a:r>
            <a:br>
              <a:rPr lang="en-US" sz="4900" b="0" dirty="0">
                <a:ln>
                  <a:solidFill>
                    <a:schemeClr val="bg2">
                      <a:lumMod val="50000"/>
                      <a:alpha val="85000"/>
                    </a:schemeClr>
                  </a:solidFill>
                </a:ln>
              </a:rPr>
            </a:br>
            <a:endParaRPr lang="en-US" sz="4000" dirty="0">
              <a:ln>
                <a:solidFill>
                  <a:schemeClr val="bg2">
                    <a:lumMod val="50000"/>
                    <a:alpha val="85000"/>
                  </a:schemeClr>
                </a:solidFill>
              </a:ln>
            </a:endParaRPr>
          </a:p>
        </p:txBody>
      </p:sp>
      <p:pic>
        <p:nvPicPr>
          <p:cNvPr id="4" name="Picture 3" descr="LOGO_Color.jpg"/>
          <p:cNvPicPr>
            <a:picLocks noChangeAspect="1"/>
          </p:cNvPicPr>
          <p:nvPr/>
        </p:nvPicPr>
        <p:blipFill>
          <a:blip r:embed="rId5" cstate="print"/>
          <a:stretch>
            <a:fillRect/>
          </a:stretch>
        </p:blipFill>
        <p:spPr>
          <a:xfrm>
            <a:off x="228600" y="228600"/>
            <a:ext cx="1445241" cy="155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Minus 4"/>
          <p:cNvSpPr/>
          <p:nvPr/>
        </p:nvSpPr>
        <p:spPr>
          <a:xfrm>
            <a:off x="1066800" y="1676400"/>
            <a:ext cx="8458200" cy="76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bg2">
                  <a:lumMod val="50000"/>
                </a:schemeClr>
              </a:solidFill>
            </a:endParaRPr>
          </a:p>
        </p:txBody>
      </p:sp>
      <p:sp>
        <p:nvSpPr>
          <p:cNvPr id="3" name="TextBox 2"/>
          <p:cNvSpPr txBox="1"/>
          <p:nvPr/>
        </p:nvSpPr>
        <p:spPr>
          <a:xfrm>
            <a:off x="8050696" y="1082261"/>
            <a:ext cx="184666"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DA82C7D4-7CC3-E64D-97A5-DEB1D9DA2E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6939" y="2065963"/>
            <a:ext cx="6790121" cy="4518663"/>
          </a:xfrm>
          <a:prstGeom prst="rect">
            <a:avLst/>
          </a:prstGeom>
          <a:solidFill>
            <a:srgbClr val="FFFF00"/>
          </a:solidFill>
          <a:ln w="38100">
            <a:solidFill>
              <a:srgbClr val="FFFF00"/>
            </a:solidFill>
          </a:ln>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55554038"/>
      </p:ext>
    </p:extLst>
  </p:cSld>
  <p:clrMapOvr>
    <a:masterClrMapping/>
  </p:clrMapOvr>
  <p:transition advTm="6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Represent Our School </a:t>
            </a:r>
          </a:p>
          <a:p>
            <a:r>
              <a:rPr lang="en-US" dirty="0"/>
              <a:t>Be a team player</a:t>
            </a:r>
          </a:p>
          <a:p>
            <a:r>
              <a:rPr lang="en-US" dirty="0"/>
              <a:t>Be a leader</a:t>
            </a:r>
          </a:p>
          <a:p>
            <a:r>
              <a:rPr lang="en-US" dirty="0"/>
              <a:t>Sportsmanship</a:t>
            </a:r>
          </a:p>
          <a:p>
            <a:r>
              <a:rPr lang="en-US" dirty="0"/>
              <a:t>Like Skills – Teamwork, dedication, commitment, problem solving, pride, effort, perseverance and responsibility</a:t>
            </a:r>
          </a:p>
        </p:txBody>
      </p:sp>
      <p:sp>
        <p:nvSpPr>
          <p:cNvPr id="3" name="Title 2"/>
          <p:cNvSpPr>
            <a:spLocks noGrp="1"/>
          </p:cNvSpPr>
          <p:nvPr>
            <p:ph type="title"/>
          </p:nvPr>
        </p:nvSpPr>
        <p:spPr/>
        <p:txBody>
          <a:bodyPr>
            <a:normAutofit fontScale="90000"/>
          </a:bodyPr>
          <a:lstStyle/>
          <a:p>
            <a:r>
              <a:rPr lang="en-US" dirty="0"/>
              <a:t>Athletic Department Expectations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7204789"/>
      </p:ext>
    </p:extLst>
  </p:cSld>
  <p:clrMapOvr>
    <a:masterClrMapping/>
  </p:clrMapOvr>
  <mc:AlternateContent xmlns:mc="http://schemas.openxmlformats.org/markup-compatibility/2006" xmlns:p14="http://schemas.microsoft.com/office/powerpoint/2010/main">
    <mc:Choice Requires="p14">
      <p:transition spd="slow" p14:dur="2000" advTm="19608"/>
    </mc:Choice>
    <mc:Fallback xmlns="">
      <p:transition spd="slow" advTm="1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8915400" cy="5181600"/>
          </a:xfrm>
        </p:spPr>
        <p:txBody>
          <a:bodyPr>
            <a:normAutofit/>
          </a:bodyPr>
          <a:lstStyle/>
          <a:p>
            <a:r>
              <a:rPr lang="en-US" sz="2400" dirty="0"/>
              <a:t>Before the season’s first practice (or prior to your first participation should you join the team after the season has started), you must have had a physical examination within the past year </a:t>
            </a:r>
            <a:r>
              <a:rPr lang="en-US" sz="2400" b="1" u="sng" dirty="0"/>
              <a:t>AND</a:t>
            </a:r>
            <a:r>
              <a:rPr lang="en-US" sz="2400" dirty="0"/>
              <a:t> an examination clearance form must be on file at the school. </a:t>
            </a:r>
          </a:p>
          <a:p>
            <a:endParaRPr lang="en-US" sz="1200" dirty="0"/>
          </a:p>
          <a:p>
            <a:r>
              <a:rPr lang="en-US" sz="2400" dirty="0"/>
              <a:t>Physical examinations are valid for 13 months from the date of the exam. Exams taking place from May 1 to June 1 are valid for one year plus through the end of the next school year’s spring season.</a:t>
            </a:r>
          </a:p>
          <a:p>
            <a:endParaRPr lang="en-US" sz="1400" dirty="0"/>
          </a:p>
          <a:p>
            <a:pPr marL="109728" indent="0">
              <a:buNone/>
            </a:pPr>
            <a:endParaRPr lang="en-US" sz="2400"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Your Health &amp; Safety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74551719"/>
      </p:ext>
    </p:extLst>
  </p:cSld>
  <p:clrMapOvr>
    <a:masterClrMapping/>
  </p:clrMapOvr>
  <p:transition advTm="209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432560"/>
            <a:ext cx="8915400" cy="5120640"/>
          </a:xfrm>
        </p:spPr>
        <p:txBody>
          <a:bodyPr>
            <a:normAutofit/>
          </a:bodyPr>
          <a:lstStyle/>
          <a:p>
            <a:r>
              <a:rPr lang="en-US" sz="2400" dirty="0"/>
              <a:t>Athletic participation forms shall be signed by a medical examiner (Physician [M.D., D.O. or D.C.], Advanced Nurse Practitioner or Physician’s Assistant), the participant and by a parent or guardian. </a:t>
            </a:r>
          </a:p>
          <a:p>
            <a:endParaRPr lang="en-US" sz="1200" dirty="0"/>
          </a:p>
          <a:p>
            <a:r>
              <a:rPr lang="en-US" sz="2400" dirty="0"/>
              <a:t>In addition, you will not be eligible unless you and your parents have signed the OHSAA Authorization Form; the OHSAA Eligibility &amp; Authorization Statement; the Ohio Department of Health’s (ODH) concussion form, and ODH’s sudden cardiac arrest form, all of which must be on file at your school. </a:t>
            </a:r>
          </a:p>
          <a:p>
            <a:endParaRPr lang="en-US" sz="1600"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Your Health &amp; Safety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63367654"/>
      </p:ext>
    </p:extLst>
  </p:cSld>
  <p:clrMapOvr>
    <a:masterClrMapping/>
  </p:clrMapOvr>
  <p:transition advTm="261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1371600"/>
            <a:ext cx="9144000" cy="5181600"/>
          </a:xfrm>
        </p:spPr>
        <p:txBody>
          <a:bodyPr>
            <a:normAutofit/>
          </a:bodyPr>
          <a:lstStyle/>
          <a:p>
            <a:r>
              <a:rPr lang="en-US" sz="2200" dirty="0"/>
              <a:t>It is </a:t>
            </a:r>
            <a:r>
              <a:rPr lang="en-US" sz="2200" b="1" u="sng" dirty="0"/>
              <a:t>EXTREMELY</a:t>
            </a:r>
            <a:r>
              <a:rPr lang="en-US" sz="2200" dirty="0"/>
              <a:t> important for everyone involved in school sports to recognize the potential dangers associated with concussions and review their responsibilities in protecting student-athletes. </a:t>
            </a:r>
          </a:p>
          <a:p>
            <a:endParaRPr lang="en-US" sz="1400" dirty="0"/>
          </a:p>
          <a:p>
            <a:r>
              <a:rPr lang="en-US" sz="2200" dirty="0"/>
              <a:t>Concussions are </a:t>
            </a:r>
            <a:r>
              <a:rPr lang="en-US" sz="2200" b="1" u="sng" dirty="0"/>
              <a:t>NOT</a:t>
            </a:r>
            <a:r>
              <a:rPr lang="en-US" sz="2200" dirty="0"/>
              <a:t> just a problem in football . . . concussions can happen in just about any sport!  </a:t>
            </a:r>
          </a:p>
          <a:p>
            <a:endParaRPr lang="en-US" sz="1400" dirty="0"/>
          </a:p>
          <a:p>
            <a:r>
              <a:rPr lang="en-US" sz="2200" dirty="0"/>
              <a:t>A concussion is a traumatic brain injury that interferes with normal function of the brain. “Dings” and “bell ringers” are </a:t>
            </a:r>
            <a:r>
              <a:rPr lang="en-US" sz="2200" b="1" u="sng" dirty="0"/>
              <a:t>SERIOUS</a:t>
            </a:r>
            <a:r>
              <a:rPr lang="en-US" sz="2200" dirty="0"/>
              <a:t> brain injuries and you do </a:t>
            </a:r>
            <a:r>
              <a:rPr lang="en-US" sz="2200" b="1" u="sng" dirty="0"/>
              <a:t>NOT</a:t>
            </a:r>
            <a:r>
              <a:rPr lang="en-US" sz="2200" dirty="0"/>
              <a:t> have to have loss of consciousness for it to be considered serious. Young athletes are at increased risk for serious problems. </a:t>
            </a:r>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Concussions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40932372"/>
      </p:ext>
    </p:extLst>
  </p:cSld>
  <p:clrMapOvr>
    <a:masterClrMapping/>
  </p:clrMapOvr>
  <p:transition advTm="3423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9067800" cy="5181600"/>
          </a:xfrm>
        </p:spPr>
        <p:txBody>
          <a:bodyPr>
            <a:normAutofit/>
          </a:bodyPr>
          <a:lstStyle/>
          <a:p>
            <a:r>
              <a:rPr lang="en-US" sz="2400" dirty="0"/>
              <a:t>In Ohio, any athlete who exhibits signs, symptoms, or behaviors consistent with a concussion . . . such as loss of consciousness, headache, dizziness, confusion or balance problems . . . shall be </a:t>
            </a:r>
            <a:r>
              <a:rPr lang="en-US" sz="2400" b="1" u="sng" dirty="0"/>
              <a:t>IMMEDIATELY</a:t>
            </a:r>
            <a:r>
              <a:rPr lang="en-US" sz="2400" dirty="0"/>
              <a:t> removed from the contest or practice and </a:t>
            </a:r>
            <a:r>
              <a:rPr lang="en-US" sz="2400" dirty="0">
                <a:solidFill>
                  <a:srgbClr val="FF0000"/>
                </a:solidFill>
              </a:rPr>
              <a:t>shall not return to play that same day</a:t>
            </a:r>
            <a:r>
              <a:rPr lang="en-US" sz="2400" dirty="0"/>
              <a:t>. </a:t>
            </a:r>
          </a:p>
          <a:p>
            <a:endParaRPr lang="en-US" sz="2600" dirty="0"/>
          </a:p>
          <a:p>
            <a:r>
              <a:rPr lang="en-US" sz="2400" dirty="0"/>
              <a:t>Thereafter, the student shall not return to practice or competition until cleared with </a:t>
            </a:r>
            <a:r>
              <a:rPr lang="en-US" sz="2400" b="1" u="sng" dirty="0"/>
              <a:t>WRITTEN AUTHORIZATION</a:t>
            </a:r>
            <a:r>
              <a:rPr lang="en-US" sz="2400" dirty="0"/>
              <a:t> from a physician or health care provider approved by the local board in accordance with state law. </a:t>
            </a:r>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Concussions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71832474"/>
      </p:ext>
    </p:extLst>
  </p:cSld>
  <p:clrMapOvr>
    <a:masterClrMapping/>
  </p:clrMapOvr>
  <p:transition advTm="265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9067800" cy="5181600"/>
          </a:xfrm>
        </p:spPr>
        <p:txBody>
          <a:bodyPr>
            <a:normAutofit/>
          </a:bodyPr>
          <a:lstStyle/>
          <a:p>
            <a:r>
              <a:rPr lang="en-US" dirty="0"/>
              <a:t>Each school is required to review its concussion management protocol with participants and their parents. </a:t>
            </a:r>
          </a:p>
          <a:p>
            <a:endParaRPr lang="en-US" sz="1800" dirty="0"/>
          </a:p>
          <a:p>
            <a:r>
              <a:rPr lang="en-US" dirty="0"/>
              <a:t>In addition, participants and parents must review and sign the Ohio Department of Health’s “Concussion Information Sheet” prior to participation and are highly encouraged to review a short presentation on concussions available at no cost (</a:t>
            </a:r>
            <a:r>
              <a:rPr lang="en-US" u="sng" dirty="0">
                <a:hlinkClick r:id="rId6"/>
              </a:rPr>
              <a:t>www.nfhslearn.com</a:t>
            </a:r>
            <a:r>
              <a:rPr lang="en-US" u="sng" dirty="0"/>
              <a:t>)</a:t>
            </a:r>
            <a:r>
              <a:rPr lang="en-US" dirty="0"/>
              <a:t>.</a:t>
            </a:r>
          </a:p>
          <a:p>
            <a:endParaRPr lang="en-US" dirty="0"/>
          </a:p>
        </p:txBody>
      </p:sp>
      <p:pic>
        <p:nvPicPr>
          <p:cNvPr id="5" name="Picture 4" descr="LOGO_Color.jpg"/>
          <p:cNvPicPr>
            <a:picLocks noChangeAspect="1"/>
          </p:cNvPicPr>
          <p:nvPr/>
        </p:nvPicPr>
        <p:blipFill>
          <a:blip r:embed="rId7"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Concussions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47547497"/>
      </p:ext>
    </p:extLst>
  </p:cSld>
  <p:clrMapOvr>
    <a:masterClrMapping/>
  </p:clrMapOvr>
  <p:transition advTm="71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9067800" cy="5181600"/>
          </a:xfrm>
        </p:spPr>
        <p:txBody>
          <a:bodyPr>
            <a:normAutofit/>
          </a:bodyPr>
          <a:lstStyle/>
          <a:p>
            <a:r>
              <a:rPr lang="en-US" sz="2600" dirty="0"/>
              <a:t>While return-to-play policies are very important, parents must also work with school administrators and teachers in developing concussion management guidelines for student-athletes who have been concussed and are returning to the classroom (i.e. Return to Learn).</a:t>
            </a:r>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Concussions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28996004"/>
      </p:ext>
    </p:extLst>
  </p:cSld>
  <p:clrMapOvr>
    <a:masterClrMapping/>
  </p:clrMapOvr>
  <p:transition advTm="123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9067800" cy="5181600"/>
          </a:xfrm>
        </p:spPr>
        <p:txBody>
          <a:bodyPr>
            <a:normAutofit/>
          </a:bodyPr>
          <a:lstStyle/>
          <a:p>
            <a:r>
              <a:rPr lang="en-US" sz="2200" dirty="0"/>
              <a:t>Sudden Cardiac Arrest (SCA) is the most common cause of death among student-athletes, and dizziness, loss of breath and a racing heart are often symptoms that are overlooked. In many cases, recognizing the signs of cardiac trouble means student-athletes can continue their athletic participation.</a:t>
            </a:r>
          </a:p>
          <a:p>
            <a:endParaRPr lang="en-US" sz="1800" dirty="0"/>
          </a:p>
          <a:p>
            <a:r>
              <a:rPr lang="en-US" sz="2200" dirty="0"/>
              <a:t>Participants and parents are required to view the Ohio Department of Health’s sudden cardiac arrest video that </a:t>
            </a:r>
            <a:r>
              <a:rPr lang="en-US" sz="2200" dirty="0">
                <a:solidFill>
                  <a:srgbClr val="1F1F1F"/>
                </a:solidFill>
              </a:rPr>
              <a:t>may be </a:t>
            </a:r>
            <a:r>
              <a:rPr lang="en-US" sz="2200" dirty="0"/>
              <a:t>shown at your school. </a:t>
            </a:r>
          </a:p>
          <a:p>
            <a:endParaRPr lang="en-US" sz="1800" dirty="0"/>
          </a:p>
          <a:p>
            <a:r>
              <a:rPr lang="en-US" sz="2200" dirty="0"/>
              <a:t>In addition, participants and parents must review and sign the Ohio Department of Health’s “Sudden Cardiac Arrest Information Sheet” prior to participation.</a:t>
            </a:r>
          </a:p>
          <a:p>
            <a:endParaRPr lang="en-US" sz="1800"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Sudden Cardiac Arrest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9005853"/>
      </p:ext>
    </p:extLst>
  </p:cSld>
  <p:clrMapOvr>
    <a:masterClrMapping/>
  </p:clrMapOvr>
  <p:transition advTm="360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9067800" cy="5181600"/>
          </a:xfrm>
        </p:spPr>
        <p:txBody>
          <a:bodyPr>
            <a:normAutofit/>
          </a:bodyPr>
          <a:lstStyle/>
          <a:p>
            <a:r>
              <a:rPr lang="en-US" dirty="0"/>
              <a:t>The OHSAA does not permit the use of any form of alcohol, tobacco (including electronic cigarettes) or illegal drugs.</a:t>
            </a:r>
          </a:p>
          <a:p>
            <a:endParaRPr lang="en-US" sz="1800" dirty="0"/>
          </a:p>
          <a:p>
            <a:r>
              <a:rPr lang="en-US" dirty="0"/>
              <a:t>Besides the health risks involved, use of any of these items will result in students being disqualified from contests and violators likely facing additional school and legal penalties.</a:t>
            </a:r>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371600" y="457200"/>
            <a:ext cx="68580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Additional Health &amp; Safety Guidelines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34200659"/>
      </p:ext>
    </p:extLst>
  </p:cSld>
  <p:clrMapOvr>
    <a:masterClrMapping/>
  </p:clrMapOvr>
  <p:transition advTm="1357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432560"/>
            <a:ext cx="9067800" cy="5120640"/>
          </a:xfrm>
        </p:spPr>
        <p:txBody>
          <a:bodyPr>
            <a:normAutofit/>
          </a:bodyPr>
          <a:lstStyle/>
          <a:p>
            <a:r>
              <a:rPr lang="en-US" sz="2400" dirty="0"/>
              <a:t>Another prominent issue is the use of performance enhancing supplements. </a:t>
            </a:r>
          </a:p>
          <a:p>
            <a:endParaRPr lang="en-US" sz="1100" dirty="0"/>
          </a:p>
          <a:p>
            <a:r>
              <a:rPr lang="en-US" sz="2400" dirty="0"/>
              <a:t>The increased availability of these items allows students easy access to a wide variety of products aggressively marketed to include promises — endorsed by faulty research claims — of extraordinary weight loss, explosive power or tremendous strength gains. </a:t>
            </a:r>
          </a:p>
          <a:p>
            <a:endParaRPr lang="en-US" sz="1100" dirty="0"/>
          </a:p>
          <a:p>
            <a:r>
              <a:rPr lang="en-US" sz="2400" dirty="0"/>
              <a:t>It is important for parents to educate themselves about what substances their child may be using and about the potential risks involved with uneducated supplement use. </a:t>
            </a:r>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70866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Additional Health &amp; Safety Guidelines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46006047"/>
      </p:ext>
    </p:extLst>
  </p:cSld>
  <p:clrMapOvr>
    <a:masterClrMapping/>
  </p:clrMapOvr>
  <p:transition advTm="291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0" y="1432560"/>
            <a:ext cx="9144000" cy="5120640"/>
          </a:xfrm>
        </p:spPr>
        <p:txBody>
          <a:bodyPr>
            <a:normAutofit/>
          </a:bodyPr>
          <a:lstStyle/>
          <a:p>
            <a:r>
              <a:rPr lang="en-US" sz="2400" dirty="0"/>
              <a:t>Beyond performance enhancing supplements, there are additional issues related to illicit drugs, such as anabolic steroids and some prescription drugs used with the goal of aiding performance. </a:t>
            </a:r>
          </a:p>
          <a:p>
            <a:endParaRPr lang="en-US" sz="1200" dirty="0"/>
          </a:p>
          <a:p>
            <a:r>
              <a:rPr lang="en-US" sz="2400" dirty="0"/>
              <a:t>Use of these drugs will result in disqualification from all interscholastic athletics.</a:t>
            </a:r>
          </a:p>
          <a:p>
            <a:endParaRPr lang="en-US" sz="1200" dirty="0"/>
          </a:p>
          <a:p>
            <a:pPr marL="109728" indent="0">
              <a:buNone/>
            </a:pPr>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70866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Additional Health &amp; Safety Guidelines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3200371"/>
      </p:ext>
    </p:extLst>
  </p:cSld>
  <p:clrMapOvr>
    <a:masterClrMapping/>
  </p:clrMapOvr>
  <p:transition advTm="1474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 weekly eligibility checks ..OHSAA requirements </a:t>
            </a:r>
          </a:p>
          <a:p>
            <a:r>
              <a:rPr lang="en-US" dirty="0"/>
              <a:t>You are responsible for your eligibility</a:t>
            </a:r>
          </a:p>
          <a:p>
            <a:r>
              <a:rPr lang="en-US" dirty="0"/>
              <a:t>If you need arrangements to ride home with another parent after athletic </a:t>
            </a:r>
            <a:r>
              <a:rPr lang="en-US" dirty="0" err="1"/>
              <a:t>event..a</a:t>
            </a:r>
            <a:r>
              <a:rPr lang="en-US" dirty="0"/>
              <a:t> note must be turned in to the principal or AD before the end of the school day. Notes will note be accepted at the athletic event. </a:t>
            </a:r>
          </a:p>
        </p:txBody>
      </p:sp>
      <p:sp>
        <p:nvSpPr>
          <p:cNvPr id="3" name="Title 2"/>
          <p:cNvSpPr>
            <a:spLocks noGrp="1"/>
          </p:cNvSpPr>
          <p:nvPr>
            <p:ph type="title"/>
          </p:nvPr>
        </p:nvSpPr>
        <p:spPr/>
        <p:txBody>
          <a:bodyPr/>
          <a:lstStyle/>
          <a:p>
            <a:r>
              <a:rPr lang="en-US" dirty="0"/>
              <a:t>Changes for 2020-21</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6855986"/>
      </p:ext>
    </p:extLst>
  </p:cSld>
  <p:clrMapOvr>
    <a:masterClrMapping/>
  </p:clrMapOvr>
  <mc:AlternateContent xmlns:mc="http://schemas.openxmlformats.org/markup-compatibility/2006" xmlns:p14="http://schemas.microsoft.com/office/powerpoint/2010/main">
    <mc:Choice Requires="p14">
      <p:transition spd="slow" p14:dur="2000" advTm="28427"/>
    </mc:Choice>
    <mc:Fallback xmlns="">
      <p:transition spd="slow" advTm="28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457200"/>
            <a:ext cx="7086600" cy="1371599"/>
          </a:xfrm>
          <a:effectLst>
            <a:outerShdw blurRad="50800" dist="38100" dir="2700000" algn="tl" rotWithShape="0">
              <a:prstClr val="black">
                <a:alpha val="40000"/>
              </a:prstClr>
            </a:outerShdw>
          </a:effectLst>
        </p:spPr>
        <p:txBody>
          <a:bodyPr>
            <a:normAutofit fontScale="90000"/>
          </a:bodyPr>
          <a:lstStyle/>
          <a:p>
            <a:pPr algn="ctr"/>
            <a:r>
              <a:rPr lang="en-US" sz="4900" b="0" dirty="0">
                <a:ln>
                  <a:solidFill>
                    <a:schemeClr val="bg2">
                      <a:lumMod val="50000"/>
                      <a:alpha val="85000"/>
                    </a:schemeClr>
                  </a:solidFill>
                </a:ln>
              </a:rPr>
              <a:t>Sporting Behavior</a:t>
            </a:r>
            <a:br>
              <a:rPr lang="en-US" sz="4900" b="0" dirty="0">
                <a:ln>
                  <a:solidFill>
                    <a:schemeClr val="bg2">
                      <a:lumMod val="50000"/>
                      <a:alpha val="85000"/>
                    </a:schemeClr>
                  </a:solidFill>
                </a:ln>
              </a:rPr>
            </a:br>
            <a:endParaRPr lang="en-US" sz="4000" dirty="0">
              <a:ln>
                <a:solidFill>
                  <a:schemeClr val="bg2">
                    <a:lumMod val="50000"/>
                    <a:alpha val="85000"/>
                  </a:schemeClr>
                </a:solidFill>
              </a:ln>
            </a:endParaRPr>
          </a:p>
        </p:txBody>
      </p:sp>
      <p:pic>
        <p:nvPicPr>
          <p:cNvPr id="4" name="Picture 3" descr="LOGO_Color.jpg"/>
          <p:cNvPicPr>
            <a:picLocks noChangeAspect="1"/>
          </p:cNvPicPr>
          <p:nvPr/>
        </p:nvPicPr>
        <p:blipFill>
          <a:blip r:embed="rId5" cstate="print"/>
          <a:stretch>
            <a:fillRect/>
          </a:stretch>
        </p:blipFill>
        <p:spPr>
          <a:xfrm>
            <a:off x="228600" y="228600"/>
            <a:ext cx="1445241" cy="1554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Minus 4"/>
          <p:cNvSpPr/>
          <p:nvPr/>
        </p:nvSpPr>
        <p:spPr>
          <a:xfrm>
            <a:off x="1066800" y="1676400"/>
            <a:ext cx="8458200" cy="762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2">
                    <a:lumMod val="50000"/>
                  </a:schemeClr>
                </a:solidFill>
              </a:ln>
              <a:solidFill>
                <a:schemeClr val="bg2">
                  <a:lumMod val="50000"/>
                </a:schemeClr>
              </a:solidFill>
            </a:endParaRPr>
          </a:p>
        </p:txBody>
      </p:sp>
      <p:sp>
        <p:nvSpPr>
          <p:cNvPr id="3" name="TextBox 2"/>
          <p:cNvSpPr txBox="1"/>
          <p:nvPr/>
        </p:nvSpPr>
        <p:spPr>
          <a:xfrm>
            <a:off x="8050696" y="1082261"/>
            <a:ext cx="184666"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A4478417-C328-8C45-A7B4-53BAACA7D5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300" y="2053606"/>
            <a:ext cx="6629400" cy="4419600"/>
          </a:xfrm>
          <a:prstGeom prst="rect">
            <a:avLst/>
          </a:prstGeom>
          <a:ln w="38100">
            <a:solidFill>
              <a:srgbClr val="FFFF00"/>
            </a:solidFill>
          </a:ln>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2993175"/>
      </p:ext>
    </p:extLst>
  </p:cSld>
  <p:clrMapOvr>
    <a:masterClrMapping/>
  </p:clrMapOvr>
  <p:transition advTm="7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9067800" cy="5181600"/>
          </a:xfrm>
        </p:spPr>
        <p:txBody>
          <a:bodyPr>
            <a:normAutofit/>
          </a:bodyPr>
          <a:lstStyle/>
          <a:p>
            <a:r>
              <a:rPr lang="en-US" dirty="0"/>
              <a:t>The OHSAA’s vision for positive sporting behavior is built on expectations. It calls on the school community — administrators, contest officials, coaches, students, parents and fans — to strive for positive sporting behavior in everything they do by teaching the values of ethics, integrity, equity, fairness and respect.</a:t>
            </a:r>
          </a:p>
          <a:p>
            <a:endParaRPr lang="en-US" sz="1800" dirty="0"/>
          </a:p>
          <a:p>
            <a:r>
              <a:rPr lang="en-US" dirty="0"/>
              <a:t>As a student-athlete, you must always remember to Respect The Game!</a:t>
            </a:r>
          </a:p>
          <a:p>
            <a:endParaRPr lang="en-US" dirty="0"/>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Respect The Game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9556703"/>
      </p:ext>
    </p:extLst>
  </p:cSld>
  <p:clrMapOvr>
    <a:masterClrMapping/>
  </p:clrMapOvr>
  <p:transition advTm="247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76200" y="1371600"/>
            <a:ext cx="9067800" cy="5181600"/>
          </a:xfrm>
        </p:spPr>
        <p:txBody>
          <a:bodyPr>
            <a:normAutofit/>
          </a:bodyPr>
          <a:lstStyle/>
          <a:p>
            <a:r>
              <a:rPr lang="en-US" dirty="0"/>
              <a:t>That means you are expected to accept the responsibility and privilege of representing your school and community while participating in school sports. You are expected to:</a:t>
            </a:r>
          </a:p>
          <a:p>
            <a:pPr marL="109728" indent="0">
              <a:buNone/>
            </a:pPr>
            <a:r>
              <a:rPr lang="en-US" dirty="0"/>
              <a:t>  </a:t>
            </a:r>
            <a:r>
              <a:rPr lang="en-US" sz="3600" dirty="0"/>
              <a:t>•</a:t>
            </a:r>
            <a:r>
              <a:rPr lang="en-US" dirty="0"/>
              <a:t>	Treat opponents, coaches and officials with    </a:t>
            </a:r>
          </a:p>
          <a:p>
            <a:pPr marL="109728" indent="0">
              <a:buNone/>
            </a:pPr>
            <a:r>
              <a:rPr lang="en-US" dirty="0"/>
              <a:t>       respect.</a:t>
            </a:r>
          </a:p>
          <a:p>
            <a:pPr marL="109728" indent="0">
              <a:buNone/>
            </a:pPr>
            <a:endParaRPr lang="en-US" sz="1600" dirty="0"/>
          </a:p>
          <a:p>
            <a:pPr marL="365760" lvl="1" indent="0">
              <a:buNone/>
            </a:pPr>
            <a:r>
              <a:rPr lang="en-US" sz="3600" dirty="0"/>
              <a:t>•</a:t>
            </a:r>
            <a:r>
              <a:rPr lang="en-US" sz="2800" dirty="0"/>
              <a:t>	Ensure that your actions do not incite fans or </a:t>
            </a:r>
          </a:p>
          <a:p>
            <a:pPr marL="109728" indent="0">
              <a:buNone/>
            </a:pPr>
            <a:r>
              <a:rPr lang="en-US" dirty="0"/>
              <a:t>	other participants or attempt to embarrass,</a:t>
            </a:r>
          </a:p>
          <a:p>
            <a:pPr marL="109728" indent="0">
              <a:buNone/>
            </a:pPr>
            <a:r>
              <a:rPr lang="en-US" dirty="0"/>
              <a:t>	ridicule or demean others. </a:t>
            </a:r>
          </a:p>
          <a:p>
            <a:endParaRPr lang="en-US" dirty="0"/>
          </a:p>
        </p:txBody>
      </p:sp>
      <p:pic>
        <p:nvPicPr>
          <p:cNvPr id="5" name="Picture 4" descr="LOGO_Color.jpg"/>
          <p:cNvPicPr>
            <a:picLocks noChangeAspect="1"/>
          </p:cNvPicPr>
          <p:nvPr/>
        </p:nvPicPr>
        <p:blipFill>
          <a:blip r:embed="rId6" cstate="print"/>
          <a:stretch>
            <a:fillRect/>
          </a:stretch>
        </p:blipFill>
        <p:spPr>
          <a:xfrm>
            <a:off x="152400" y="152400"/>
            <a:ext cx="1190199" cy="128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457200"/>
            <a:ext cx="6553200" cy="46166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r>
              <a:rPr lang="en-US" sz="2400" b="1" dirty="0">
                <a:latin typeface="Lucida Grande"/>
                <a:cs typeface="Lucida Grande"/>
              </a:rPr>
              <a:t>•  Respect The Game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6786341"/>
      </p:ext>
    </p:extLst>
  </p:cSld>
  <p:clrMapOvr>
    <a:masterClrMapping/>
  </p:clrMapOvr>
  <p:transition advTm="206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endParaRPr lang="en-US" dirty="0"/>
          </a:p>
          <a:p>
            <a:r>
              <a:rPr lang="en-US" dirty="0"/>
              <a:t>Go to this link to Watch Video:</a:t>
            </a:r>
          </a:p>
          <a:p>
            <a:r>
              <a:rPr lang="en-US" dirty="0">
                <a:hlinkClick r:id="rId4"/>
              </a:rPr>
              <a:t>https://youtu.be/s-YfCWQPeqw</a:t>
            </a:r>
            <a:endParaRPr lang="en-US" dirty="0"/>
          </a:p>
          <a:p>
            <a:pPr marL="109728" indent="0">
              <a:buNone/>
            </a:pPr>
            <a:endParaRPr lang="en-US" dirty="0"/>
          </a:p>
          <a:p>
            <a:pPr marL="109728" indent="0">
              <a:buNone/>
            </a:pPr>
            <a:r>
              <a:rPr lang="en-US" dirty="0"/>
              <a:t>	</a:t>
            </a:r>
            <a:endParaRPr lang="en-US" u="sng" dirty="0"/>
          </a:p>
        </p:txBody>
      </p:sp>
      <p:sp>
        <p:nvSpPr>
          <p:cNvPr id="3" name="Title 2"/>
          <p:cNvSpPr>
            <a:spLocks noGrp="1"/>
          </p:cNvSpPr>
          <p:nvPr>
            <p:ph type="title"/>
          </p:nvPr>
        </p:nvSpPr>
        <p:spPr/>
        <p:txBody>
          <a:bodyPr/>
          <a:lstStyle/>
          <a:p>
            <a:r>
              <a:rPr lang="en-US" dirty="0"/>
              <a:t>Sudden Cardiac Arrest Video</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51339270"/>
      </p:ext>
    </p:extLst>
  </p:cSld>
  <p:clrMapOvr>
    <a:masterClrMapping/>
  </p:clrMapOvr>
  <mc:AlternateContent xmlns:mc="http://schemas.openxmlformats.org/markup-compatibility/2006" xmlns:p14="http://schemas.microsoft.com/office/powerpoint/2010/main">
    <mc:Choice Requires="p14">
      <p:transition spd="slow" p14:dur="2000" advTm="26433"/>
    </mc:Choice>
    <mc:Fallback xmlns="">
      <p:transition spd="slow" advTm="26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7772400" cy="990600"/>
          </a:xfrm>
        </p:spPr>
        <p:txBody>
          <a:bodyPr/>
          <a:lstStyle/>
          <a:p>
            <a:pPr algn="ctr"/>
            <a:r>
              <a:rPr lang="en-US" dirty="0" err="1"/>
              <a:t>Communicaton</a:t>
            </a:r>
            <a:endParaRPr lang="en-US" dirty="0"/>
          </a:p>
        </p:txBody>
      </p:sp>
      <p:sp>
        <p:nvSpPr>
          <p:cNvPr id="3" name="Subtitle 2"/>
          <p:cNvSpPr>
            <a:spLocks noGrp="1"/>
          </p:cNvSpPr>
          <p:nvPr>
            <p:ph type="subTitle" idx="1"/>
          </p:nvPr>
        </p:nvSpPr>
        <p:spPr>
          <a:xfrm>
            <a:off x="685800" y="1143001"/>
            <a:ext cx="7772400" cy="3809999"/>
          </a:xfrm>
        </p:spPr>
        <p:txBody>
          <a:bodyPr>
            <a:normAutofit fontScale="92500" lnSpcReduction="10000"/>
          </a:bodyPr>
          <a:lstStyle/>
          <a:p>
            <a:pPr algn="ctr"/>
            <a:r>
              <a:rPr lang="en-US" sz="5200" dirty="0">
                <a:hlinkClick r:id="rId4"/>
              </a:rPr>
              <a:t>Jerod.Jodrey@elsd.us</a:t>
            </a:r>
            <a:endParaRPr lang="en-US" sz="5200" dirty="0"/>
          </a:p>
          <a:p>
            <a:pPr algn="l"/>
            <a:endParaRPr lang="en-US" dirty="0"/>
          </a:p>
          <a:p>
            <a:pPr algn="l"/>
            <a:r>
              <a:rPr lang="en-US" dirty="0"/>
              <a:t>Facebook: Eastern Local Sports Brown County Ohio</a:t>
            </a:r>
          </a:p>
          <a:p>
            <a:pPr algn="l"/>
            <a:endParaRPr lang="en-US" dirty="0"/>
          </a:p>
          <a:p>
            <a:pPr algn="l"/>
            <a:r>
              <a:rPr lang="en-US" dirty="0"/>
              <a:t>Twitter: EHS EMS Athletics @ADEHSEMS</a:t>
            </a:r>
          </a:p>
          <a:p>
            <a:pPr algn="l"/>
            <a:endParaRPr lang="en-US" dirty="0"/>
          </a:p>
          <a:p>
            <a:pPr algn="l"/>
            <a:r>
              <a:rPr lang="en-US" dirty="0"/>
              <a:t>Schedules: On School Website under EHS and EMS Athletics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5443300"/>
      </p:ext>
    </p:extLst>
  </p:cSld>
  <p:clrMapOvr>
    <a:masterClrMapping/>
  </p:clrMapOvr>
  <mc:AlternateContent xmlns:mc="http://schemas.openxmlformats.org/markup-compatibility/2006" xmlns:p14="http://schemas.microsoft.com/office/powerpoint/2010/main">
    <mc:Choice Requires="p14">
      <p:transition spd="slow" p14:dur="2000" advTm="105563"/>
    </mc:Choice>
    <mc:Fallback xmlns="">
      <p:transition spd="slow" advTm="105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Go Warriors!!!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828800"/>
            <a:ext cx="3200399" cy="320039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4940277"/>
      </p:ext>
    </p:extLst>
  </p:cSld>
  <p:clrMapOvr>
    <a:masterClrMapping/>
  </p:clrMapOvr>
  <mc:AlternateContent xmlns:mc="http://schemas.openxmlformats.org/markup-compatibility/2006" xmlns:p14="http://schemas.microsoft.com/office/powerpoint/2010/main">
    <mc:Choice Requires="p14">
      <p:transition spd="slow" p14:dur="2000" advTm="4272"/>
    </mc:Choice>
    <mc:Fallback xmlns="">
      <p:transition spd="slow" advTm="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All HS and MS athletes must be registered on final forms before participating in competition</a:t>
            </a:r>
          </a:p>
          <a:p>
            <a:endParaRPr lang="en-US" dirty="0"/>
          </a:p>
          <a:p>
            <a:r>
              <a:rPr lang="en-US" dirty="0"/>
              <a:t>All medical information is completed online</a:t>
            </a:r>
          </a:p>
          <a:p>
            <a:endParaRPr lang="en-US" dirty="0"/>
          </a:p>
          <a:p>
            <a:r>
              <a:rPr lang="en-US" dirty="0"/>
              <a:t>A physical form is printed off Final forms and completed by a physician and returned to the office secretaries. </a:t>
            </a:r>
          </a:p>
        </p:txBody>
      </p:sp>
      <p:sp>
        <p:nvSpPr>
          <p:cNvPr id="3" name="Title 2"/>
          <p:cNvSpPr>
            <a:spLocks noGrp="1"/>
          </p:cNvSpPr>
          <p:nvPr>
            <p:ph type="title"/>
          </p:nvPr>
        </p:nvSpPr>
        <p:spPr/>
        <p:txBody>
          <a:bodyPr/>
          <a:lstStyle/>
          <a:p>
            <a:r>
              <a:rPr lang="en-US" dirty="0"/>
              <a:t>Final Forms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8357457"/>
      </p:ext>
    </p:extLst>
  </p:cSld>
  <p:clrMapOvr>
    <a:masterClrMapping/>
  </p:clrMapOvr>
  <mc:AlternateContent xmlns:mc="http://schemas.openxmlformats.org/markup-compatibility/2006" xmlns:p14="http://schemas.microsoft.com/office/powerpoint/2010/main">
    <mc:Choice Requires="p14">
      <p:transition spd="slow" p14:dur="2000" advTm="42847"/>
    </mc:Choice>
    <mc:Fallback xmlns="">
      <p:transition spd="slow" advTm="42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3855" y="577850"/>
            <a:ext cx="9058109" cy="5092700"/>
          </a:xfrm>
          <a:prstGeom prst="rect">
            <a:avLst/>
          </a:prstGeom>
        </p:spPr>
      </p:pic>
      <p:sp>
        <p:nvSpPr>
          <p:cNvPr id="7" name="Oval 6"/>
          <p:cNvSpPr/>
          <p:nvPr/>
        </p:nvSpPr>
        <p:spPr>
          <a:xfrm flipV="1">
            <a:off x="2514600" y="1219200"/>
            <a:ext cx="762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08140972"/>
      </p:ext>
    </p:extLst>
  </p:cSld>
  <p:clrMapOvr>
    <a:masterClrMapping/>
  </p:clrMapOvr>
  <mc:AlternateContent xmlns:mc="http://schemas.openxmlformats.org/markup-compatibility/2006" xmlns:p14="http://schemas.microsoft.com/office/powerpoint/2010/main">
    <mc:Choice Requires="p14">
      <p:transition spd="slow" p14:dur="2000" advTm="10116"/>
    </mc:Choice>
    <mc:Fallback xmlns="">
      <p:transition spd="slow" advTm="10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6200" y="0"/>
            <a:ext cx="13011150" cy="7315200"/>
          </a:xfrm>
          <a:prstGeom prst="rect">
            <a:avLst/>
          </a:prstGeom>
        </p:spPr>
      </p:pic>
      <p:sp>
        <p:nvSpPr>
          <p:cNvPr id="6" name="Oval 5"/>
          <p:cNvSpPr/>
          <p:nvPr/>
        </p:nvSpPr>
        <p:spPr>
          <a:xfrm>
            <a:off x="457200" y="5562600"/>
            <a:ext cx="1371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8197457"/>
      </p:ext>
    </p:extLst>
  </p:cSld>
  <p:clrMapOvr>
    <a:masterClrMapping/>
  </p:clrMapOvr>
  <mc:AlternateContent xmlns:mc="http://schemas.openxmlformats.org/markup-compatibility/2006" xmlns:p14="http://schemas.microsoft.com/office/powerpoint/2010/main">
    <mc:Choice Requires="p14">
      <p:transition spd="slow" p14:dur="2000" advTm="9852"/>
    </mc:Choice>
    <mc:Fallback xmlns="">
      <p:transition spd="slow" advTm="9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1933575" y="-228600"/>
            <a:ext cx="13011150" cy="7315200"/>
          </a:xfrm>
          <a:prstGeom prst="rect">
            <a:avLst/>
          </a:prstGeom>
        </p:spPr>
      </p:pic>
      <p:sp>
        <p:nvSpPr>
          <p:cNvPr id="5" name="Oval 4"/>
          <p:cNvSpPr/>
          <p:nvPr/>
        </p:nvSpPr>
        <p:spPr>
          <a:xfrm>
            <a:off x="1219200" y="4191000"/>
            <a:ext cx="6019800" cy="838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1905728"/>
      </p:ext>
    </p:extLst>
  </p:cSld>
  <p:clrMapOvr>
    <a:masterClrMapping/>
  </p:clrMapOvr>
  <mc:AlternateContent xmlns:mc="http://schemas.openxmlformats.org/markup-compatibility/2006" xmlns:p14="http://schemas.microsoft.com/office/powerpoint/2010/main">
    <mc:Choice Requires="p14">
      <p:transition spd="slow" p14:dur="2000" advTm="7952"/>
    </mc:Choice>
    <mc:Fallback xmlns="">
      <p:transition spd="slow" advTm="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1828800" y="-152400"/>
            <a:ext cx="13011150" cy="7315200"/>
          </a:xfrm>
          <a:prstGeom prst="rect">
            <a:avLst/>
          </a:prstGeom>
        </p:spPr>
      </p:pic>
      <p:sp>
        <p:nvSpPr>
          <p:cNvPr id="5" name="Oval 4"/>
          <p:cNvSpPr/>
          <p:nvPr/>
        </p:nvSpPr>
        <p:spPr>
          <a:xfrm>
            <a:off x="-304800" y="1143000"/>
            <a:ext cx="2743200" cy="2895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55637735"/>
      </p:ext>
    </p:extLst>
  </p:cSld>
  <p:clrMapOvr>
    <a:masterClrMapping/>
  </p:clrMapOvr>
  <mc:AlternateContent xmlns:mc="http://schemas.openxmlformats.org/markup-compatibility/2006" xmlns:p14="http://schemas.microsoft.com/office/powerpoint/2010/main">
    <mc:Choice Requires="p14">
      <p:transition spd="slow" p14:dur="2000" advTm="10360"/>
    </mc:Choice>
    <mc:Fallback xmlns="">
      <p:transition spd="slow" advTm="10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3">
      <a:dk1>
        <a:srgbClr val="1F1F1F"/>
      </a:dk1>
      <a:lt1>
        <a:sysClr val="window" lastClr="FFFFFF"/>
      </a:lt1>
      <a:dk2>
        <a:srgbClr val="1F1F1F"/>
      </a:dk2>
      <a:lt2>
        <a:srgbClr val="4CA04C"/>
      </a:lt2>
      <a:accent1>
        <a:srgbClr val="4CA04C"/>
      </a:accent1>
      <a:accent2>
        <a:srgbClr val="4CA04C"/>
      </a:accent2>
      <a:accent3>
        <a:srgbClr val="4CA04C"/>
      </a:accent3>
      <a:accent4>
        <a:srgbClr val="FFFFFF"/>
      </a:accent4>
      <a:accent5>
        <a:srgbClr val="D8D8D8"/>
      </a:accent5>
      <a:accent6>
        <a:srgbClr val="DADADA"/>
      </a:accent6>
      <a:hlink>
        <a:srgbClr val="92D050"/>
      </a:hlink>
      <a:folHlink>
        <a:srgbClr val="4CA04C"/>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3365</TotalTime>
  <Words>2487</Words>
  <Application>Microsoft Office PowerPoint</Application>
  <PresentationFormat>On-screen Show (4:3)</PresentationFormat>
  <Paragraphs>233</Paragraphs>
  <Slides>45</Slides>
  <Notes>27</Notes>
  <HiddenSlides>0</HiddenSlides>
  <MMClips>45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Calibri</vt:lpstr>
      <vt:lpstr>Lucida Grande</vt:lpstr>
      <vt:lpstr>Lucida Sans Unicode</vt:lpstr>
      <vt:lpstr>Verdana</vt:lpstr>
      <vt:lpstr>Wingdings 2</vt:lpstr>
      <vt:lpstr>Wingdings 3</vt:lpstr>
      <vt:lpstr>Concourse</vt:lpstr>
      <vt:lpstr>Welcome to Eastern HS and MS OHSAA Preseason Sports Meeting</vt:lpstr>
      <vt:lpstr>Please make sure to:</vt:lpstr>
      <vt:lpstr>Athletic Department Expectations</vt:lpstr>
      <vt:lpstr>Changes for 2020-21</vt:lpstr>
      <vt:lpstr>Final Forms </vt:lpstr>
      <vt:lpstr>PowerPoint Presentation</vt:lpstr>
      <vt:lpstr>PowerPoint Presentation</vt:lpstr>
      <vt:lpstr>PowerPoint Presentation</vt:lpstr>
      <vt:lpstr>PowerPoint Presentation</vt:lpstr>
      <vt:lpstr>24 hour Rule and Chain of Commands Review </vt:lpstr>
      <vt:lpstr>Pay to Participate  </vt:lpstr>
      <vt:lpstr>THE OHIO HIGH SCHOOL ATHLETIC ASSOCIATION </vt:lpstr>
      <vt:lpstr>PowerPoint Presentation</vt:lpstr>
      <vt:lpstr>PowerPoint Presentation</vt:lpstr>
      <vt:lpstr>Basic OHSAA Rules &amp; Regulations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Health &amp; Safety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Sporting Behavior </vt:lpstr>
      <vt:lpstr>PowerPoint Presentation</vt:lpstr>
      <vt:lpstr>PowerPoint Presentation</vt:lpstr>
      <vt:lpstr>Sudden Cardiac Arrest Video</vt:lpstr>
      <vt:lpstr>Communicaton</vt:lpstr>
      <vt:lpstr>Go Warriors!!!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Ohio High School Athletic Association</dc:title>
  <dc:creator>kdaugherty</dc:creator>
  <cp:lastModifiedBy>Jerod Jodrey</cp:lastModifiedBy>
  <cp:revision>138</cp:revision>
  <cp:lastPrinted>2018-05-18T18:40:49Z</cp:lastPrinted>
  <dcterms:created xsi:type="dcterms:W3CDTF">2011-09-20T14:12:54Z</dcterms:created>
  <dcterms:modified xsi:type="dcterms:W3CDTF">2021-08-16T15:59:20Z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11A4E6DA-64A7-4CDA-A9F6-209AC02AB2AF</vt:lpwstr>
  </property>
  <property fmtid="{D5CDD505-2E9C-101B-9397-08002B2CF9AE}" pid="3" name="ArticulatePath">
    <vt:lpwstr>OHSAAPreseasonMeetingPresentation</vt:lpwstr>
  </property>
</Properties>
</file>